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0" r:id="rId1"/>
    <p:sldMasterId id="2147483691" r:id="rId2"/>
  </p:sldMasterIdLst>
  <p:notesMasterIdLst>
    <p:notesMasterId r:id="rId20"/>
  </p:notesMasterIdLst>
  <p:handoutMasterIdLst>
    <p:handoutMasterId r:id="rId21"/>
  </p:handoutMasterIdLst>
  <p:sldIdLst>
    <p:sldId id="266" r:id="rId3"/>
    <p:sldId id="313" r:id="rId4"/>
    <p:sldId id="421" r:id="rId5"/>
    <p:sldId id="419" r:id="rId6"/>
    <p:sldId id="422" r:id="rId7"/>
    <p:sldId id="315" r:id="rId8"/>
    <p:sldId id="316" r:id="rId9"/>
    <p:sldId id="366" r:id="rId10"/>
    <p:sldId id="417" r:id="rId11"/>
    <p:sldId id="367" r:id="rId12"/>
    <p:sldId id="359" r:id="rId13"/>
    <p:sldId id="291" r:id="rId14"/>
    <p:sldId id="423" r:id="rId15"/>
    <p:sldId id="319" r:id="rId16"/>
    <p:sldId id="320" r:id="rId17"/>
    <p:sldId id="377" r:id="rId18"/>
    <p:sldId id="424" r:id="rId19"/>
  </p:sldIdLst>
  <p:sldSz cx="9144000" cy="6858000" type="screen4x3"/>
  <p:notesSz cx="9990138" cy="14374813"/>
  <p:custDataLst>
    <p:tags r:id="rId22"/>
  </p:custDataLst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2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4527" userDrawn="1">
          <p15:clr>
            <a:srgbClr val="A4A3A4"/>
          </p15:clr>
        </p15:guide>
        <p15:guide id="2" pos="3147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ierre Gonin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E81"/>
    <a:srgbClr val="FFCCFF"/>
    <a:srgbClr val="99CCFF"/>
    <a:srgbClr val="FAB900"/>
    <a:srgbClr val="3366FF"/>
    <a:srgbClr val="FF99FF"/>
    <a:srgbClr val="9E4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350" autoAdjust="0"/>
    <p:restoredTop sz="61412" autoAdjust="0"/>
  </p:normalViewPr>
  <p:slideViewPr>
    <p:cSldViewPr snapToGrid="0">
      <p:cViewPr varScale="1">
        <p:scale>
          <a:sx n="116" d="100"/>
          <a:sy n="116" d="100"/>
        </p:scale>
        <p:origin x="1254" y="108"/>
      </p:cViewPr>
      <p:guideLst>
        <p:guide orient="horz" pos="2152"/>
        <p:guide pos="2880"/>
      </p:guideLst>
    </p:cSldViewPr>
  </p:slideViewPr>
  <p:outlineViewPr>
    <p:cViewPr>
      <p:scale>
        <a:sx n="25" d="100"/>
        <a:sy n="25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5" d="100"/>
          <a:sy n="75" d="100"/>
        </p:scale>
        <p:origin x="-660" y="-108"/>
      </p:cViewPr>
      <p:guideLst>
        <p:guide orient="horz" pos="4527"/>
        <p:guide pos="3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gs" Target="tags/tag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4329358" cy="717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39201" tIns="69601" rIns="139201" bIns="69601" numCol="1" anchor="t" anchorCtr="0" compatLnSpc="1">
            <a:prstTxWarp prst="textNoShape">
              <a:avLst/>
            </a:prstTxWarp>
          </a:bodyPr>
          <a:lstStyle>
            <a:lvl1pPr defTabSz="1392179">
              <a:defRPr sz="1700"/>
            </a:lvl1pPr>
          </a:lstStyle>
          <a:p>
            <a:endParaRPr lang="fr-FR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58549" y="1"/>
            <a:ext cx="4329358" cy="717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39201" tIns="69601" rIns="139201" bIns="69601" numCol="1" anchor="t" anchorCtr="0" compatLnSpc="1">
            <a:prstTxWarp prst="textNoShape">
              <a:avLst/>
            </a:prstTxWarp>
          </a:bodyPr>
          <a:lstStyle>
            <a:lvl1pPr algn="r" defTabSz="1392179">
              <a:defRPr sz="1700"/>
            </a:lvl1pPr>
          </a:lstStyle>
          <a:p>
            <a:endParaRPr lang="fr-FR"/>
          </a:p>
        </p:txBody>
      </p:sp>
      <p:sp>
        <p:nvSpPr>
          <p:cNvPr id="471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2" y="13654623"/>
            <a:ext cx="4329358" cy="717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39201" tIns="69601" rIns="139201" bIns="69601" numCol="1" anchor="b" anchorCtr="0" compatLnSpc="1">
            <a:prstTxWarp prst="textNoShape">
              <a:avLst/>
            </a:prstTxWarp>
          </a:bodyPr>
          <a:lstStyle>
            <a:lvl1pPr defTabSz="1392179">
              <a:defRPr sz="1700"/>
            </a:lvl1pPr>
          </a:lstStyle>
          <a:p>
            <a:endParaRPr lang="fr-FR"/>
          </a:p>
        </p:txBody>
      </p:sp>
      <p:sp>
        <p:nvSpPr>
          <p:cNvPr id="471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58549" y="13654623"/>
            <a:ext cx="4329358" cy="717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39201" tIns="69601" rIns="139201" bIns="69601" numCol="1" anchor="b" anchorCtr="0" compatLnSpc="1">
            <a:prstTxWarp prst="textNoShape">
              <a:avLst/>
            </a:prstTxWarp>
          </a:bodyPr>
          <a:lstStyle>
            <a:lvl1pPr algn="r" defTabSz="1392179">
              <a:defRPr sz="1700"/>
            </a:lvl1pPr>
          </a:lstStyle>
          <a:p>
            <a:fld id="{EA7CA8CD-2075-4BCF-B2E3-93FFA9F177B5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74178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4329358" cy="717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39201" tIns="69601" rIns="139201" bIns="69601" numCol="1" anchor="t" anchorCtr="0" compatLnSpc="1">
            <a:prstTxWarp prst="textNoShape">
              <a:avLst/>
            </a:prstTxWarp>
          </a:bodyPr>
          <a:lstStyle>
            <a:lvl1pPr defTabSz="1392179">
              <a:defRPr sz="1700"/>
            </a:lvl1pPr>
          </a:lstStyle>
          <a:p>
            <a:endParaRPr lang="fr-FR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58549" y="1"/>
            <a:ext cx="4329358" cy="717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39201" tIns="69601" rIns="139201" bIns="69601" numCol="1" anchor="t" anchorCtr="0" compatLnSpc="1">
            <a:prstTxWarp prst="textNoShape">
              <a:avLst/>
            </a:prstTxWarp>
          </a:bodyPr>
          <a:lstStyle>
            <a:lvl1pPr algn="r" defTabSz="1392179">
              <a:defRPr sz="1700"/>
            </a:lvl1pPr>
          </a:lstStyle>
          <a:p>
            <a:endParaRPr lang="fr-FR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401763" y="1077913"/>
            <a:ext cx="7186612" cy="53895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8569" y="6827311"/>
            <a:ext cx="7993003" cy="6468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39201" tIns="69601" rIns="139201" bIns="6960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13654623"/>
            <a:ext cx="4329358" cy="717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39201" tIns="69601" rIns="139201" bIns="69601" numCol="1" anchor="b" anchorCtr="0" compatLnSpc="1">
            <a:prstTxWarp prst="textNoShape">
              <a:avLst/>
            </a:prstTxWarp>
          </a:bodyPr>
          <a:lstStyle>
            <a:lvl1pPr defTabSz="1392179">
              <a:defRPr sz="1700"/>
            </a:lvl1pPr>
          </a:lstStyle>
          <a:p>
            <a:endParaRPr lang="fr-FR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58549" y="13654623"/>
            <a:ext cx="4329358" cy="717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39201" tIns="69601" rIns="139201" bIns="69601" numCol="1" anchor="b" anchorCtr="0" compatLnSpc="1">
            <a:prstTxWarp prst="textNoShape">
              <a:avLst/>
            </a:prstTxWarp>
          </a:bodyPr>
          <a:lstStyle>
            <a:lvl1pPr algn="r" defTabSz="1392179">
              <a:defRPr sz="1700"/>
            </a:lvl1pPr>
          </a:lstStyle>
          <a:p>
            <a:fld id="{7465DA38-6BB3-4082-8187-A6E6EE4A796B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659588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artocassini.org/cartecassini/france_couleur.htm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www.cdip.com/cassini/cassini_carte_liste.htm" TargetMode="Externa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0777DBB-5D57-45CE-8AF2-A3EA5A78DE66}" type="slidenum">
              <a:rPr lang="fr-FR"/>
              <a:pPr/>
              <a:t>2</a:t>
            </a:fld>
            <a:endParaRPr lang="fr-FR"/>
          </a:p>
        </p:txBody>
      </p:sp>
      <p:sp>
        <p:nvSpPr>
          <p:cNvPr id="894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03350" y="1077913"/>
            <a:ext cx="7186613" cy="5389562"/>
          </a:xfrm>
          <a:ln/>
        </p:spPr>
      </p:sp>
      <p:sp>
        <p:nvSpPr>
          <p:cNvPr id="894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59129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0A16F3E-D7FE-4DD4-8B93-1620A230517C}" type="slidenum">
              <a:rPr lang="fr-FR"/>
              <a:pPr/>
              <a:t>16</a:t>
            </a:fld>
            <a:endParaRPr lang="fr-FR"/>
          </a:p>
        </p:txBody>
      </p:sp>
      <p:sp>
        <p:nvSpPr>
          <p:cNvPr id="1000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03350" y="1077913"/>
            <a:ext cx="7186613" cy="5389562"/>
          </a:xfrm>
          <a:ln/>
        </p:spPr>
      </p:sp>
      <p:sp>
        <p:nvSpPr>
          <p:cNvPr id="1000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115960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5DA38-6BB3-4082-8187-A6E6EE4A796B}" type="slidenum">
              <a:rPr lang="fr-FR" smtClean="0"/>
              <a:pPr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655328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C8B06DD-2D0D-4D1E-9683-A8BB285085F9}" type="slidenum">
              <a:rPr lang="fr-FR"/>
              <a:pPr/>
              <a:t>4</a:t>
            </a:fld>
            <a:endParaRPr lang="fr-FR"/>
          </a:p>
        </p:txBody>
      </p:sp>
      <p:sp>
        <p:nvSpPr>
          <p:cNvPr id="1090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03350" y="1077913"/>
            <a:ext cx="7186613" cy="5389562"/>
          </a:xfrm>
          <a:ln/>
        </p:spPr>
      </p:sp>
      <p:sp>
        <p:nvSpPr>
          <p:cNvPr id="1090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76211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412098F-3AEE-4D41-AC39-77064474B742}" type="slidenum">
              <a:rPr lang="fr-FR"/>
              <a:pPr/>
              <a:t>5</a:t>
            </a:fld>
            <a:endParaRPr lang="fr-FR"/>
          </a:p>
        </p:txBody>
      </p:sp>
      <p:sp>
        <p:nvSpPr>
          <p:cNvPr id="1099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06525" y="1081088"/>
            <a:ext cx="7181850" cy="5386387"/>
          </a:xfrm>
          <a:ln/>
        </p:spPr>
      </p:sp>
      <p:sp>
        <p:nvSpPr>
          <p:cNvPr id="1099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8569" y="6827312"/>
            <a:ext cx="7993003" cy="6466101"/>
          </a:xfrm>
        </p:spPr>
        <p:txBody>
          <a:bodyPr/>
          <a:lstStyle/>
          <a:p>
            <a:r>
              <a:rPr lang="fr-FR"/>
              <a:t>observation des arbres, du peuplement et des habitats associés</a:t>
            </a:r>
            <a:br>
              <a:rPr lang="fr-FR"/>
            </a:br>
            <a:r>
              <a:rPr lang="fr-FR"/>
              <a:t>: </a:t>
            </a:r>
            <a:r>
              <a:rPr lang="fr-FR" b="1"/>
              <a:t> déjà observés par le forestier</a:t>
            </a:r>
          </a:p>
          <a:p>
            <a:r>
              <a:rPr lang="fr-FR"/>
              <a:t>sans d’inventaire d’espèces nécessitant des connaissances taxonomiques</a:t>
            </a:r>
            <a:r>
              <a:rPr lang="fr-FR" b="1"/>
              <a:t> : si ce n’est les connaissances de bases</a:t>
            </a:r>
          </a:p>
        </p:txBody>
      </p:sp>
    </p:spTree>
    <p:extLst>
      <p:ext uri="{BB962C8B-B14F-4D97-AF65-F5344CB8AC3E}">
        <p14:creationId xmlns:p14="http://schemas.microsoft.com/office/powerpoint/2010/main" val="31541390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EE18BC1-2236-4CDE-AD1A-990C8A7DED28}" type="slidenum">
              <a:rPr lang="fr-FR"/>
              <a:pPr/>
              <a:t>6</a:t>
            </a:fld>
            <a:endParaRPr lang="fr-FR"/>
          </a:p>
        </p:txBody>
      </p:sp>
      <p:sp>
        <p:nvSpPr>
          <p:cNvPr id="898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03350" y="1077913"/>
            <a:ext cx="7186613" cy="5389562"/>
          </a:xfrm>
          <a:ln/>
        </p:spPr>
      </p:sp>
      <p:sp>
        <p:nvSpPr>
          <p:cNvPr id="8980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31424" y="6827311"/>
            <a:ext cx="7327293" cy="6468333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34377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F87A4FC-EFF3-4937-94F8-345BA45B5D84}" type="slidenum">
              <a:rPr lang="fr-FR"/>
              <a:pPr/>
              <a:t>7</a:t>
            </a:fld>
            <a:endParaRPr lang="fr-FR"/>
          </a:p>
        </p:txBody>
      </p:sp>
      <p:sp>
        <p:nvSpPr>
          <p:cNvPr id="900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03350" y="1077913"/>
            <a:ext cx="7186613" cy="5389562"/>
          </a:xfrm>
          <a:ln/>
        </p:spPr>
      </p:sp>
      <p:sp>
        <p:nvSpPr>
          <p:cNvPr id="900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31424" y="6827311"/>
            <a:ext cx="7327293" cy="6468333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22992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C6394F8-46E6-4510-AB35-F6FB10E04691}" type="slidenum">
              <a:rPr lang="fr-FR"/>
              <a:pPr/>
              <a:t>9</a:t>
            </a:fld>
            <a:endParaRPr lang="fr-FR"/>
          </a:p>
        </p:txBody>
      </p:sp>
      <p:sp>
        <p:nvSpPr>
          <p:cNvPr id="1086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03350" y="1077913"/>
            <a:ext cx="7186613" cy="5389562"/>
          </a:xfrm>
          <a:ln/>
        </p:spPr>
      </p:sp>
      <p:sp>
        <p:nvSpPr>
          <p:cNvPr id="1086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Recherche de date levée et publication feuille Cassini :</a:t>
            </a:r>
          </a:p>
          <a:p>
            <a:r>
              <a:rPr lang="fr-FR"/>
              <a:t>1 – recherche de la feuille : </a:t>
            </a:r>
            <a:r>
              <a:rPr lang="fr-FR">
                <a:hlinkClick r:id="rId3"/>
              </a:rPr>
              <a:t>http://www.cartocassini.org/cartecassini/france_couleur.htm</a:t>
            </a:r>
            <a:endParaRPr lang="fr-FR"/>
          </a:p>
          <a:p>
            <a:r>
              <a:rPr lang="fr-FR"/>
              <a:t>2 – recherche de la date : </a:t>
            </a:r>
            <a:r>
              <a:rPr lang="fr-FR">
                <a:hlinkClick r:id="rId4"/>
              </a:rPr>
              <a:t>http://www.cdip.com/cassini/cassini_carte_liste.htm</a:t>
            </a:r>
            <a:r>
              <a:rPr lang="fr-FR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039657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6249A52-6B3C-4CF5-AECA-2CD80F6F3562}" type="slidenum">
              <a:rPr lang="fr-FR"/>
              <a:pPr/>
              <a:t>10</a:t>
            </a:fld>
            <a:endParaRPr lang="fr-FR"/>
          </a:p>
        </p:txBody>
      </p:sp>
      <p:sp>
        <p:nvSpPr>
          <p:cNvPr id="986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03350" y="1077913"/>
            <a:ext cx="7186613" cy="5389562"/>
          </a:xfrm>
          <a:ln/>
        </p:spPr>
      </p:sp>
      <p:sp>
        <p:nvSpPr>
          <p:cNvPr id="986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011689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FDB0399-E96F-4874-8E8B-945CB69DCECB}" type="slidenum">
              <a:rPr lang="fr-FR"/>
              <a:pPr/>
              <a:t>13</a:t>
            </a:fld>
            <a:endParaRPr lang="fr-FR"/>
          </a:p>
        </p:txBody>
      </p:sp>
      <p:sp>
        <p:nvSpPr>
          <p:cNvPr id="1101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03350" y="1077913"/>
            <a:ext cx="7186613" cy="5389562"/>
          </a:xfrm>
          <a:ln/>
        </p:spPr>
      </p:sp>
      <p:sp>
        <p:nvSpPr>
          <p:cNvPr id="1101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37104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D49B271-F9A5-4B7E-8C00-AC62E48EAFBF}" type="slidenum">
              <a:rPr lang="fr-FR"/>
              <a:pPr/>
              <a:t>15</a:t>
            </a:fld>
            <a:endParaRPr lang="fr-FR"/>
          </a:p>
        </p:txBody>
      </p:sp>
      <p:sp>
        <p:nvSpPr>
          <p:cNvPr id="905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03350" y="1077913"/>
            <a:ext cx="7186613" cy="5389562"/>
          </a:xfrm>
          <a:ln/>
        </p:spPr>
      </p:sp>
      <p:sp>
        <p:nvSpPr>
          <p:cNvPr id="905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71449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645103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8335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2774950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2774950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036310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28" name="Espace réservé de la date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5/14/2015</a:t>
            </a:fld>
            <a:endParaRPr lang="en-US"/>
          </a:p>
        </p:txBody>
      </p:sp>
      <p:sp>
        <p:nvSpPr>
          <p:cNvPr id="17" name="Espace réservé du pied de pag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29" name="Espace réservé du numéro de diapositive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69E29E33-B620-47F9-BB04-8846C2A5AFCC}" type="slidenum">
              <a:rPr kumimoji="0" lang="en-US" smtClean="0"/>
              <a:pPr eaLnBrk="1" latinLnBrk="0" hangingPunct="1"/>
              <a:t>‹N°›</a:t>
            </a:fld>
            <a:endParaRPr kumimoji="0"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Modifiez le style des sous-titres du masque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5/14/2015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69E29E33-B620-47F9-BB04-8846C2A5AFCC}" type="slidenum">
              <a:rPr kumimoji="0" lang="en-US" smtClean="0"/>
              <a:pPr eaLnBrk="1" latinLnBrk="0" hangingPunct="1"/>
              <a:t>‹N°›</a:t>
            </a:fld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5/14/2015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pPr eaLnBrk="1" latinLnBrk="0" hangingPunct="1"/>
            <a:fld id="{69E29E33-B620-47F9-BB04-8846C2A5AFCC}" type="slidenum">
              <a:rPr kumimoji="0" lang="en-US" smtClean="0"/>
              <a:pPr eaLnBrk="1" latinLnBrk="0" hangingPunct="1"/>
              <a:t>‹N°›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5/14/2015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69E29E33-B620-47F9-BB04-8846C2A5AFCC}" type="slidenum">
              <a:rPr kumimoji="0" lang="en-US" smtClean="0"/>
              <a:pPr eaLnBrk="1" latinLnBrk="0" hangingPunct="1"/>
              <a:t>‹N°›</a:t>
            </a:fld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5/14/2015</a:t>
            </a:fld>
            <a:endParaRPr lang="en-US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69E29E33-B620-47F9-BB04-8846C2A5AFCC}" type="slidenum">
              <a:rPr kumimoji="0" lang="en-US" smtClean="0"/>
              <a:pPr eaLnBrk="1" latinLnBrk="0" hangingPunct="1"/>
              <a:t>‹N°›</a:t>
            </a:fld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5/14/2015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69E29E33-B620-47F9-BB04-8846C2A5AFCC}" type="slidenum">
              <a:rPr kumimoji="0" lang="en-US" smtClean="0"/>
              <a:pPr eaLnBrk="1" latinLnBrk="0" hangingPunct="1"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5/14/2015</a:t>
            </a:fld>
            <a:endParaRPr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69E29E33-B620-47F9-BB04-8846C2A5AFCC}" type="slidenum">
              <a:rPr kumimoji="0" lang="en-US" smtClean="0"/>
              <a:pPr eaLnBrk="1" latinLnBrk="0" hangingPunct="1"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5/14/2015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69E29E33-B620-47F9-BB04-8846C2A5AFCC}" type="slidenum">
              <a:rPr kumimoji="0" lang="en-US" smtClean="0"/>
              <a:pPr eaLnBrk="1" latinLnBrk="0" hangingPunct="1"/>
              <a:t>‹N°›</a:t>
            </a:fld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691913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fr-FR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Cliquez sur l'icône pour ajouter une image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5/14/2015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69E29E33-B620-47F9-BB04-8846C2A5AFCC}" type="slidenum">
              <a:rPr kumimoji="0" lang="en-US" smtClean="0"/>
              <a:pPr eaLnBrk="1" latinLnBrk="0" hangingPunct="1"/>
              <a:t>‹N°›</a:t>
            </a:fld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5/14/2015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69E29E33-B620-47F9-BB04-8846C2A5AFCC}" type="slidenum">
              <a:rPr kumimoji="0" lang="en-US" smtClean="0"/>
              <a:pPr eaLnBrk="1" latinLnBrk="0" hangingPunct="1"/>
              <a:t>‹N°›</a:t>
            </a:fld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5/14/2015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69E29E33-B620-47F9-BB04-8846C2A5AFCC}" type="slidenum">
              <a:rPr kumimoji="0" lang="en-US" smtClean="0"/>
              <a:pPr eaLnBrk="1" latinLnBrk="0" hangingPunct="1"/>
              <a:t>‹N°›</a:t>
            </a:fld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re. Text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76238" y="-331788"/>
            <a:ext cx="8767762" cy="1431926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0" y="765175"/>
            <a:ext cx="4495800" cy="25606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2"/>
          </p:nvPr>
        </p:nvSpPr>
        <p:spPr>
          <a:xfrm>
            <a:off x="4648200" y="765175"/>
            <a:ext cx="4495800" cy="1203325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3"/>
          </p:nvPr>
        </p:nvSpPr>
        <p:spPr>
          <a:xfrm>
            <a:off x="4648200" y="2120900"/>
            <a:ext cx="4495800" cy="1204913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0"/>
          </p:nvPr>
        </p:nvSpPr>
        <p:spPr>
          <a:xfrm>
            <a:off x="0" y="6629400"/>
            <a:ext cx="3348038" cy="244475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IBP Larrieu &amp; Gonin - 29/11/12 - p. </a:t>
            </a:r>
            <a:fld id="{319CEDF9-695D-4FA0-9F12-4FB6BA8DC33F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704131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3128844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0" y="1557338"/>
            <a:ext cx="4495800" cy="1217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495800" cy="1217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843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77695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699355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1848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109145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914152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00CC00"/>
            </a:gs>
            <a:gs pos="100000">
              <a:srgbClr val="FF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1557338"/>
            <a:ext cx="9144000" cy="1217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36000" tIns="0" rIns="3600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3" grpId="0" uiExpand="1" build="p">
        <p:tmplLst>
          <p:tmpl lvl="1">
            <p:tnLst>
              <p:par>
                <p:cTn presetID="2" presetClass="entr" presetSubtype="8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40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0240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0240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40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40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  <p:txStyles>
    <p:titleStyle>
      <a:lvl1pPr algn="ctr" rtl="0" fontAlgn="base">
        <a:spcBef>
          <a:spcPct val="0"/>
        </a:spcBef>
        <a:spcAft>
          <a:spcPct val="0"/>
        </a:spcAft>
        <a:defRPr sz="3600" b="1">
          <a:solidFill>
            <a:srgbClr val="C46200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600" b="1">
          <a:solidFill>
            <a:srgbClr val="C46200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3600" b="1">
          <a:solidFill>
            <a:srgbClr val="C46200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3600" b="1">
          <a:solidFill>
            <a:srgbClr val="C46200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3600" b="1">
          <a:solidFill>
            <a:srgbClr val="C46200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rgbClr val="C46200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rgbClr val="C46200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rgbClr val="C46200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rgbClr val="C46200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Wingdings" pitchFamily="2" charset="2"/>
        <a:buChar char="ð"/>
        <a:defRPr sz="3200">
          <a:solidFill>
            <a:srgbClr val="3333FF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SzPct val="75000"/>
        <a:buFont typeface="Wingdings" pitchFamily="2" charset="2"/>
        <a:buChar char="Ø"/>
        <a:defRPr sz="2000" b="1">
          <a:solidFill>
            <a:srgbClr val="0000FF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Espace réservé du titre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Modifiez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5/14/2015</a:t>
            </a:fld>
            <a:endParaRPr lang="en-US">
              <a:solidFill>
                <a:schemeClr val="tx1">
                  <a:shade val="50000"/>
                </a:schemeClr>
              </a:solidFill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kumimoji="0" lang="en-US">
              <a:solidFill>
                <a:schemeClr val="tx1">
                  <a:shade val="50000"/>
                </a:schemeClr>
              </a:solidFill>
            </a:endParaRPr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 eaLnBrk="1" latinLnBrk="0" hangingPunct="1"/>
            <a:fld id="{69E29E33-B620-47F9-BB04-8846C2A5AFCC}" type="slidenum">
              <a:rPr kumimoji="0" lang="en-US" smtClean="0"/>
              <a:pPr eaLnBrk="1" latinLnBrk="0" hangingPunct="1"/>
              <a:t>‹N°›</a:t>
            </a:fld>
            <a:endParaRPr kumimoji="0" lang="en-US" dirty="0">
              <a:solidFill>
                <a:schemeClr val="tx1">
                  <a:shade val="50000"/>
                </a:scheme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</p:bldLst>
  </p:timing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3.xml"/><Relationship Id="rId1" Type="http://schemas.openxmlformats.org/officeDocument/2006/relationships/themeOverride" Target="../theme/themeOverride9.xml"/><Relationship Id="rId4" Type="http://schemas.openxmlformats.org/officeDocument/2006/relationships/image" Target="../media/image12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0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1.xml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3.xml"/><Relationship Id="rId1" Type="http://schemas.openxmlformats.org/officeDocument/2006/relationships/themeOverride" Target="../theme/themeOverride12.xml"/><Relationship Id="rId4" Type="http://schemas.openxmlformats.org/officeDocument/2006/relationships/image" Target="../media/image37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mlDrawing" Target="../drawings/vmlDrawing1.vml"/><Relationship Id="rId1" Type="http://schemas.openxmlformats.org/officeDocument/2006/relationships/themeOverride" Target="../theme/themeOverride13.xml"/><Relationship Id="rId6" Type="http://schemas.openxmlformats.org/officeDocument/2006/relationships/image" Target="../media/image39.wmf"/><Relationship Id="rId5" Type="http://schemas.openxmlformats.org/officeDocument/2006/relationships/image" Target="../media/image38.png"/><Relationship Id="rId4" Type="http://schemas.openxmlformats.org/officeDocument/2006/relationships/oleObject" Target="../embeddings/oleObject1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6.xml"/><Relationship Id="rId6" Type="http://schemas.openxmlformats.org/officeDocument/2006/relationships/image" Target="../media/image40.png"/><Relationship Id="rId5" Type="http://schemas.openxmlformats.org/officeDocument/2006/relationships/image" Target="../media/image4.jpg"/><Relationship Id="rId4" Type="http://schemas.openxmlformats.org/officeDocument/2006/relationships/image" Target="../media/image2.jpeg"/><Relationship Id="rId9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3.jpe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12.emf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image" Target="../media/image15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9.jpe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8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704134" y="1373636"/>
            <a:ext cx="6215062" cy="2559050"/>
          </a:xfrm>
          <a:noFill/>
        </p:spPr>
        <p:txBody>
          <a:bodyPr>
            <a:noAutofit/>
          </a:bodyPr>
          <a:lstStyle/>
          <a:p>
            <a:r>
              <a:rPr lang="fr-FR" sz="4000" b="1" dirty="0"/>
              <a:t>L’Indice de Biodiversité Potentielle (IBP) </a:t>
            </a:r>
            <a:br>
              <a:rPr lang="fr-FR" sz="4000" b="1" dirty="0"/>
            </a:br>
            <a:r>
              <a:rPr lang="fr-FR" sz="4000" b="1" dirty="0"/>
              <a:t>---</a:t>
            </a:r>
            <a:br>
              <a:rPr lang="fr-FR" sz="4000" b="1" dirty="0"/>
            </a:br>
            <a:r>
              <a:rPr lang="fr-FR" sz="4000" b="1" i="1" dirty="0" smtClean="0"/>
              <a:t>EXPO </a:t>
            </a:r>
            <a:r>
              <a:rPr lang="fr-FR" sz="4000" i="1" dirty="0" smtClean="0"/>
              <a:t>17</a:t>
            </a:r>
            <a:r>
              <a:rPr lang="fr-FR" sz="4000" b="1" i="1" dirty="0" smtClean="0"/>
              <a:t> </a:t>
            </a:r>
            <a:r>
              <a:rPr lang="fr-FR" sz="4000" b="1" i="1" dirty="0" err="1" smtClean="0"/>
              <a:t>maI</a:t>
            </a:r>
            <a:r>
              <a:rPr lang="fr-FR" sz="4000" b="1" i="1" dirty="0" smtClean="0"/>
              <a:t> </a:t>
            </a:r>
            <a:r>
              <a:rPr lang="fr-FR" sz="4000" b="1" i="1" dirty="0" smtClean="0"/>
              <a:t>2015</a:t>
            </a:r>
            <a:endParaRPr lang="fr-FR" sz="4000" b="1" i="1" dirty="0"/>
          </a:p>
        </p:txBody>
      </p:sp>
      <p:sp>
        <p:nvSpPr>
          <p:cNvPr id="6861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3435178" y="109752"/>
            <a:ext cx="4752975" cy="712573"/>
          </a:xfrm>
          <a:noFill/>
          <a:ln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rIns="18000">
            <a:normAutofit/>
          </a:bodyPr>
          <a:lstStyle/>
          <a:p>
            <a:r>
              <a:rPr lang="fr-FR" b="1" dirty="0" smtClean="0">
                <a:solidFill>
                  <a:srgbClr val="002060"/>
                </a:solidFill>
              </a:rPr>
              <a:t>Projet BIODIFOR</a:t>
            </a:r>
            <a:endParaRPr lang="fr-FR" b="1" dirty="0">
              <a:solidFill>
                <a:srgbClr val="002060"/>
              </a:solidFill>
            </a:endParaRPr>
          </a:p>
          <a:p>
            <a:r>
              <a:rPr lang="fr-FR" sz="1000" b="1" dirty="0" smtClean="0">
                <a:solidFill>
                  <a:schemeClr val="accent2"/>
                </a:solidFill>
              </a:rPr>
              <a:t>-----------------</a:t>
            </a:r>
            <a:endParaRPr lang="fr-FR" sz="1000" dirty="0">
              <a:solidFill>
                <a:schemeClr val="accent2"/>
              </a:solidFill>
            </a:endParaRPr>
          </a:p>
        </p:txBody>
      </p:sp>
      <p:pic>
        <p:nvPicPr>
          <p:cNvPr id="68614" name="Picture 6" descr="P10101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2188" y="3933825"/>
            <a:ext cx="4284662" cy="2865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15" name="Picture 7" descr="P101014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50" y="269875"/>
            <a:ext cx="2647950" cy="396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848" y="4304858"/>
            <a:ext cx="2595036" cy="1682496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3400" y="4007995"/>
            <a:ext cx="1520001" cy="1850674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884" y="6061524"/>
            <a:ext cx="1967304" cy="737739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7762" y="0"/>
            <a:ext cx="1326238" cy="1741969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5092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594518"/>
            <a:ext cx="9144000" cy="4398169"/>
          </a:xfrm>
        </p:spPr>
        <p:txBody>
          <a:bodyPr>
            <a:normAutofit fontScale="70000" lnSpcReduction="20000"/>
          </a:bodyPr>
          <a:lstStyle/>
          <a:p>
            <a:r>
              <a:rPr lang="fr-FR" sz="3600" dirty="0">
                <a:solidFill>
                  <a:srgbClr val="FAB900"/>
                </a:solidFill>
              </a:rPr>
              <a:t>3. Classes IBP, représentation graphique et interprétation</a:t>
            </a:r>
          </a:p>
          <a:p>
            <a:pPr lvl="1"/>
            <a:endParaRPr lang="fr-FR" sz="2000" dirty="0"/>
          </a:p>
          <a:p>
            <a:pPr lvl="1"/>
            <a:endParaRPr lang="fr-FR" sz="2000" dirty="0"/>
          </a:p>
          <a:p>
            <a:pPr lvl="1"/>
            <a:endParaRPr lang="fr-FR" sz="2000" dirty="0"/>
          </a:p>
          <a:p>
            <a:pPr lvl="1"/>
            <a:endParaRPr lang="fr-FR" sz="2000" dirty="0"/>
          </a:p>
          <a:p>
            <a:pPr lvl="1"/>
            <a:endParaRPr lang="fr-FR" sz="2000" dirty="0"/>
          </a:p>
          <a:p>
            <a:endParaRPr lang="fr-FR" sz="2800" dirty="0" smtClean="0"/>
          </a:p>
          <a:p>
            <a:endParaRPr lang="fr-FR" dirty="0"/>
          </a:p>
          <a:p>
            <a:endParaRPr lang="fr-FR" sz="2800" dirty="0" smtClean="0"/>
          </a:p>
          <a:p>
            <a:endParaRPr lang="fr-FR" dirty="0"/>
          </a:p>
          <a:p>
            <a:endParaRPr lang="fr-FR" sz="2800" dirty="0" smtClean="0"/>
          </a:p>
          <a:p>
            <a:endParaRPr lang="fr-FR" sz="2100" dirty="0"/>
          </a:p>
          <a:p>
            <a:pPr lvl="2"/>
            <a:r>
              <a:rPr lang="fr-FR" sz="2100" dirty="0"/>
              <a:t>1</a:t>
            </a:r>
            <a:r>
              <a:rPr lang="fr-FR" sz="2100" baseline="30000" dirty="0"/>
              <a:t>ère</a:t>
            </a:r>
            <a:r>
              <a:rPr lang="fr-FR" sz="2100" dirty="0"/>
              <a:t> valeur IBP : biodiversité potentielle liée au peuplement et à la gestion (A à G)</a:t>
            </a:r>
          </a:p>
          <a:p>
            <a:pPr lvl="2"/>
            <a:r>
              <a:rPr lang="fr-FR" sz="2100" dirty="0"/>
              <a:t>2</a:t>
            </a:r>
            <a:r>
              <a:rPr lang="fr-FR" sz="2100" baseline="30000" dirty="0"/>
              <a:t>ème</a:t>
            </a:r>
            <a:r>
              <a:rPr lang="fr-FR" sz="2100" dirty="0"/>
              <a:t> valeur IBP : biodiversité potentielle liée au contexte (facteurs H à J)</a:t>
            </a:r>
          </a:p>
          <a:p>
            <a:pPr lvl="2"/>
            <a:r>
              <a:rPr lang="fr-FR" sz="2100" dirty="0"/>
              <a:t>IBP total</a:t>
            </a:r>
          </a:p>
        </p:txBody>
      </p:sp>
      <p:pic>
        <p:nvPicPr>
          <p:cNvPr id="98509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8706" y="1131887"/>
            <a:ext cx="4787900" cy="245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85093" name="Line 5"/>
          <p:cNvSpPr>
            <a:spLocks noChangeShapeType="1"/>
          </p:cNvSpPr>
          <p:nvPr/>
        </p:nvSpPr>
        <p:spPr bwMode="auto">
          <a:xfrm flipV="1">
            <a:off x="2844800" y="2532063"/>
            <a:ext cx="4003675" cy="6350"/>
          </a:xfrm>
          <a:prstGeom prst="line">
            <a:avLst/>
          </a:prstGeom>
          <a:noFill/>
          <a:ln w="38100">
            <a:solidFill>
              <a:srgbClr val="0000FF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985094" name="Line 6"/>
          <p:cNvSpPr>
            <a:spLocks noChangeShapeType="1"/>
          </p:cNvSpPr>
          <p:nvPr/>
        </p:nvSpPr>
        <p:spPr bwMode="auto">
          <a:xfrm flipH="1" flipV="1">
            <a:off x="3867150" y="1611313"/>
            <a:ext cx="20638" cy="1749425"/>
          </a:xfrm>
          <a:prstGeom prst="line">
            <a:avLst/>
          </a:prstGeom>
          <a:noFill/>
          <a:ln w="38100">
            <a:solidFill>
              <a:srgbClr val="0000FF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985095" name="AutoShape 7"/>
          <p:cNvSpPr>
            <a:spLocks noChangeArrowheads="1"/>
          </p:cNvSpPr>
          <p:nvPr/>
        </p:nvSpPr>
        <p:spPr bwMode="auto">
          <a:xfrm>
            <a:off x="3749675" y="2351088"/>
            <a:ext cx="282575" cy="304800"/>
          </a:xfrm>
          <a:prstGeom prst="star5">
            <a:avLst/>
          </a:prstGeom>
          <a:solidFill>
            <a:srgbClr val="00FF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grpSp>
        <p:nvGrpSpPr>
          <p:cNvPr id="985096" name="Group 8"/>
          <p:cNvGrpSpPr>
            <a:grpSpLocks/>
          </p:cNvGrpSpPr>
          <p:nvPr/>
        </p:nvGrpSpPr>
        <p:grpSpPr bwMode="auto">
          <a:xfrm>
            <a:off x="2344738" y="5000625"/>
            <a:ext cx="2570162" cy="1593850"/>
            <a:chOff x="4015" y="1020"/>
            <a:chExt cx="1619" cy="1004"/>
          </a:xfrm>
        </p:grpSpPr>
        <p:grpSp>
          <p:nvGrpSpPr>
            <p:cNvPr id="985097" name="Group 9"/>
            <p:cNvGrpSpPr>
              <a:grpSpLocks/>
            </p:cNvGrpSpPr>
            <p:nvPr/>
          </p:nvGrpSpPr>
          <p:grpSpPr bwMode="auto">
            <a:xfrm>
              <a:off x="4015" y="1020"/>
              <a:ext cx="1619" cy="1004"/>
              <a:chOff x="4007" y="1020"/>
              <a:chExt cx="1619" cy="1004"/>
            </a:xfrm>
          </p:grpSpPr>
          <p:grpSp>
            <p:nvGrpSpPr>
              <p:cNvPr id="985098" name="Group 10"/>
              <p:cNvGrpSpPr>
                <a:grpSpLocks/>
              </p:cNvGrpSpPr>
              <p:nvPr/>
            </p:nvGrpSpPr>
            <p:grpSpPr bwMode="auto">
              <a:xfrm>
                <a:off x="4074" y="1118"/>
                <a:ext cx="1499" cy="874"/>
                <a:chOff x="4044" y="1118"/>
                <a:chExt cx="1499" cy="874"/>
              </a:xfrm>
            </p:grpSpPr>
            <p:grpSp>
              <p:nvGrpSpPr>
                <p:cNvPr id="985099" name="Group 11"/>
                <p:cNvGrpSpPr>
                  <a:grpSpLocks/>
                </p:cNvGrpSpPr>
                <p:nvPr/>
              </p:nvGrpSpPr>
              <p:grpSpPr bwMode="auto">
                <a:xfrm>
                  <a:off x="4044" y="1118"/>
                  <a:ext cx="1499" cy="874"/>
                  <a:chOff x="4044" y="1118"/>
                  <a:chExt cx="1499" cy="874"/>
                </a:xfrm>
              </p:grpSpPr>
              <p:sp>
                <p:nvSpPr>
                  <p:cNvPr id="985100" name="Line 12"/>
                  <p:cNvSpPr>
                    <a:spLocks noChangeShapeType="1"/>
                  </p:cNvSpPr>
                  <p:nvPr/>
                </p:nvSpPr>
                <p:spPr bwMode="auto">
                  <a:xfrm>
                    <a:off x="4772" y="1598"/>
                    <a:ext cx="1" cy="1"/>
                  </a:xfrm>
                  <a:prstGeom prst="line">
                    <a:avLst/>
                  </a:prstGeom>
                  <a:noFill/>
                  <a:ln w="0">
                    <a:solidFill>
                      <a:srgbClr val="FFFFF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01" name="Line 13"/>
                  <p:cNvSpPr>
                    <a:spLocks noChangeShapeType="1"/>
                  </p:cNvSpPr>
                  <p:nvPr/>
                </p:nvSpPr>
                <p:spPr bwMode="auto">
                  <a:xfrm>
                    <a:off x="4772" y="1211"/>
                    <a:ext cx="303" cy="143"/>
                  </a:xfrm>
                  <a:prstGeom prst="line">
                    <a:avLst/>
                  </a:prstGeom>
                  <a:noFill/>
                  <a:ln w="0">
                    <a:solidFill>
                      <a:srgbClr val="FFFFF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02" name="Line 14"/>
                  <p:cNvSpPr>
                    <a:spLocks noChangeShapeType="1"/>
                  </p:cNvSpPr>
                  <p:nvPr/>
                </p:nvSpPr>
                <p:spPr bwMode="auto">
                  <a:xfrm>
                    <a:off x="4772" y="1598"/>
                    <a:ext cx="1" cy="1"/>
                  </a:xfrm>
                  <a:prstGeom prst="line">
                    <a:avLst/>
                  </a:prstGeom>
                  <a:noFill/>
                  <a:ln w="0">
                    <a:solidFill>
                      <a:srgbClr val="FFFFF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03" name="Line 15"/>
                  <p:cNvSpPr>
                    <a:spLocks noChangeShapeType="1"/>
                  </p:cNvSpPr>
                  <p:nvPr/>
                </p:nvSpPr>
                <p:spPr bwMode="auto">
                  <a:xfrm>
                    <a:off x="5075" y="1354"/>
                    <a:ext cx="77" cy="330"/>
                  </a:xfrm>
                  <a:prstGeom prst="line">
                    <a:avLst/>
                  </a:prstGeom>
                  <a:noFill/>
                  <a:ln w="0">
                    <a:solidFill>
                      <a:srgbClr val="FFFFF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04" name="Line 16"/>
                  <p:cNvSpPr>
                    <a:spLocks noChangeShapeType="1"/>
                  </p:cNvSpPr>
                  <p:nvPr/>
                </p:nvSpPr>
                <p:spPr bwMode="auto">
                  <a:xfrm>
                    <a:off x="4772" y="1598"/>
                    <a:ext cx="1" cy="1"/>
                  </a:xfrm>
                  <a:prstGeom prst="line">
                    <a:avLst/>
                  </a:prstGeom>
                  <a:noFill/>
                  <a:ln w="0">
                    <a:solidFill>
                      <a:srgbClr val="FFFFF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05" name="Line 1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941" y="1684"/>
                    <a:ext cx="211" cy="263"/>
                  </a:xfrm>
                  <a:prstGeom prst="line">
                    <a:avLst/>
                  </a:prstGeom>
                  <a:noFill/>
                  <a:ln w="0">
                    <a:solidFill>
                      <a:srgbClr val="FFFFF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06" name="Line 18"/>
                  <p:cNvSpPr>
                    <a:spLocks noChangeShapeType="1"/>
                  </p:cNvSpPr>
                  <p:nvPr/>
                </p:nvSpPr>
                <p:spPr bwMode="auto">
                  <a:xfrm>
                    <a:off x="4772" y="1598"/>
                    <a:ext cx="1" cy="1"/>
                  </a:xfrm>
                  <a:prstGeom prst="line">
                    <a:avLst/>
                  </a:prstGeom>
                  <a:noFill/>
                  <a:ln w="0">
                    <a:solidFill>
                      <a:srgbClr val="FFFFF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07" name="Line 1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603" y="1947"/>
                    <a:ext cx="338" cy="1"/>
                  </a:xfrm>
                  <a:prstGeom prst="line">
                    <a:avLst/>
                  </a:prstGeom>
                  <a:noFill/>
                  <a:ln w="0">
                    <a:solidFill>
                      <a:srgbClr val="FFFFF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08" name="Line 20"/>
                  <p:cNvSpPr>
                    <a:spLocks noChangeShapeType="1"/>
                  </p:cNvSpPr>
                  <p:nvPr/>
                </p:nvSpPr>
                <p:spPr bwMode="auto">
                  <a:xfrm>
                    <a:off x="4772" y="1598"/>
                    <a:ext cx="1" cy="1"/>
                  </a:xfrm>
                  <a:prstGeom prst="line">
                    <a:avLst/>
                  </a:prstGeom>
                  <a:noFill/>
                  <a:ln w="0">
                    <a:solidFill>
                      <a:srgbClr val="FFFFF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09" name="Line 21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4392" y="1684"/>
                    <a:ext cx="211" cy="263"/>
                  </a:xfrm>
                  <a:prstGeom prst="line">
                    <a:avLst/>
                  </a:prstGeom>
                  <a:noFill/>
                  <a:ln w="0">
                    <a:solidFill>
                      <a:srgbClr val="FFFFF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10" name="Line 22"/>
                  <p:cNvSpPr>
                    <a:spLocks noChangeShapeType="1"/>
                  </p:cNvSpPr>
                  <p:nvPr/>
                </p:nvSpPr>
                <p:spPr bwMode="auto">
                  <a:xfrm>
                    <a:off x="4772" y="1598"/>
                    <a:ext cx="1" cy="1"/>
                  </a:xfrm>
                  <a:prstGeom prst="line">
                    <a:avLst/>
                  </a:prstGeom>
                  <a:noFill/>
                  <a:ln w="0">
                    <a:solidFill>
                      <a:srgbClr val="FFFFF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11" name="Line 2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392" y="1354"/>
                    <a:ext cx="76" cy="330"/>
                  </a:xfrm>
                  <a:prstGeom prst="line">
                    <a:avLst/>
                  </a:prstGeom>
                  <a:noFill/>
                  <a:ln w="0">
                    <a:solidFill>
                      <a:srgbClr val="FFFFF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12" name="Line 24"/>
                  <p:cNvSpPr>
                    <a:spLocks noChangeShapeType="1"/>
                  </p:cNvSpPr>
                  <p:nvPr/>
                </p:nvSpPr>
                <p:spPr bwMode="auto">
                  <a:xfrm>
                    <a:off x="4772" y="1598"/>
                    <a:ext cx="1" cy="1"/>
                  </a:xfrm>
                  <a:prstGeom prst="line">
                    <a:avLst/>
                  </a:prstGeom>
                  <a:noFill/>
                  <a:ln w="0">
                    <a:solidFill>
                      <a:srgbClr val="FFFFF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13" name="Line 2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468" y="1211"/>
                    <a:ext cx="304" cy="143"/>
                  </a:xfrm>
                  <a:prstGeom prst="line">
                    <a:avLst/>
                  </a:prstGeom>
                  <a:noFill/>
                  <a:ln w="0">
                    <a:solidFill>
                      <a:srgbClr val="FFFFF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14" name="Line 2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772" y="1211"/>
                    <a:ext cx="1" cy="387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15" name="Line 27"/>
                  <p:cNvSpPr>
                    <a:spLocks noChangeShapeType="1"/>
                  </p:cNvSpPr>
                  <p:nvPr/>
                </p:nvSpPr>
                <p:spPr bwMode="auto">
                  <a:xfrm>
                    <a:off x="4762" y="1522"/>
                    <a:ext cx="19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16" name="Line 2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762" y="1522"/>
                    <a:ext cx="19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17" name="Line 29"/>
                  <p:cNvSpPr>
                    <a:spLocks noChangeShapeType="1"/>
                  </p:cNvSpPr>
                  <p:nvPr/>
                </p:nvSpPr>
                <p:spPr bwMode="auto">
                  <a:xfrm>
                    <a:off x="4762" y="1445"/>
                    <a:ext cx="19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18" name="Line 3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762" y="1445"/>
                    <a:ext cx="19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19" name="Line 31"/>
                  <p:cNvSpPr>
                    <a:spLocks noChangeShapeType="1"/>
                  </p:cNvSpPr>
                  <p:nvPr/>
                </p:nvSpPr>
                <p:spPr bwMode="auto">
                  <a:xfrm>
                    <a:off x="4762" y="1366"/>
                    <a:ext cx="19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20" name="Line 3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762" y="1366"/>
                    <a:ext cx="19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21" name="Line 33"/>
                  <p:cNvSpPr>
                    <a:spLocks noChangeShapeType="1"/>
                  </p:cNvSpPr>
                  <p:nvPr/>
                </p:nvSpPr>
                <p:spPr bwMode="auto">
                  <a:xfrm>
                    <a:off x="4762" y="1290"/>
                    <a:ext cx="19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22" name="Line 3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762" y="1290"/>
                    <a:ext cx="19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23" name="Line 35"/>
                  <p:cNvSpPr>
                    <a:spLocks noChangeShapeType="1"/>
                  </p:cNvSpPr>
                  <p:nvPr/>
                </p:nvSpPr>
                <p:spPr bwMode="auto">
                  <a:xfrm>
                    <a:off x="4762" y="1211"/>
                    <a:ext cx="19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24" name="Line 3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762" y="1211"/>
                    <a:ext cx="19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25" name="Line 3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772" y="1354"/>
                    <a:ext cx="303" cy="244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26" name="Line 38"/>
                  <p:cNvSpPr>
                    <a:spLocks noChangeShapeType="1"/>
                  </p:cNvSpPr>
                  <p:nvPr/>
                </p:nvSpPr>
                <p:spPr bwMode="auto">
                  <a:xfrm>
                    <a:off x="4826" y="1543"/>
                    <a:ext cx="13" cy="1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27" name="Line 39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4826" y="1543"/>
                    <a:ext cx="13" cy="1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28" name="Line 40"/>
                  <p:cNvSpPr>
                    <a:spLocks noChangeShapeType="1"/>
                  </p:cNvSpPr>
                  <p:nvPr/>
                </p:nvSpPr>
                <p:spPr bwMode="auto">
                  <a:xfrm>
                    <a:off x="4884" y="1496"/>
                    <a:ext cx="12" cy="1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29" name="Line 41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4884" y="1496"/>
                    <a:ext cx="12" cy="1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30" name="Line 42"/>
                  <p:cNvSpPr>
                    <a:spLocks noChangeShapeType="1"/>
                  </p:cNvSpPr>
                  <p:nvPr/>
                </p:nvSpPr>
                <p:spPr bwMode="auto">
                  <a:xfrm>
                    <a:off x="4948" y="1445"/>
                    <a:ext cx="12" cy="1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31" name="Line 43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4948" y="1445"/>
                    <a:ext cx="12" cy="1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32" name="Line 44"/>
                  <p:cNvSpPr>
                    <a:spLocks noChangeShapeType="1"/>
                  </p:cNvSpPr>
                  <p:nvPr/>
                </p:nvSpPr>
                <p:spPr bwMode="auto">
                  <a:xfrm>
                    <a:off x="5008" y="1397"/>
                    <a:ext cx="13" cy="1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33" name="Line 45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5008" y="1397"/>
                    <a:ext cx="13" cy="1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34" name="Line 46"/>
                  <p:cNvSpPr>
                    <a:spLocks noChangeShapeType="1"/>
                  </p:cNvSpPr>
                  <p:nvPr/>
                </p:nvSpPr>
                <p:spPr bwMode="auto">
                  <a:xfrm>
                    <a:off x="5069" y="1347"/>
                    <a:ext cx="13" cy="1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35" name="Line 47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5069" y="1347"/>
                    <a:ext cx="13" cy="1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36" name="Line 48"/>
                  <p:cNvSpPr>
                    <a:spLocks noChangeShapeType="1"/>
                  </p:cNvSpPr>
                  <p:nvPr/>
                </p:nvSpPr>
                <p:spPr bwMode="auto">
                  <a:xfrm>
                    <a:off x="4772" y="1598"/>
                    <a:ext cx="380" cy="86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37" name="Line 4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842" y="1604"/>
                    <a:ext cx="7" cy="19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38" name="Line 5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42" y="1604"/>
                    <a:ext cx="7" cy="19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39" name="Line 5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919" y="1623"/>
                    <a:ext cx="6" cy="19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40" name="Line 5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919" y="1623"/>
                    <a:ext cx="6" cy="19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41" name="Line 5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996" y="1639"/>
                    <a:ext cx="6" cy="19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42" name="Line 5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996" y="1639"/>
                    <a:ext cx="6" cy="19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43" name="Line 5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072" y="1655"/>
                    <a:ext cx="7" cy="19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44" name="Line 5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072" y="1655"/>
                    <a:ext cx="7" cy="19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45" name="Line 5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149" y="1674"/>
                    <a:ext cx="6" cy="18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46" name="Line 5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149" y="1674"/>
                    <a:ext cx="6" cy="18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47" name="Line 59"/>
                  <p:cNvSpPr>
                    <a:spLocks noChangeShapeType="1"/>
                  </p:cNvSpPr>
                  <p:nvPr/>
                </p:nvSpPr>
                <p:spPr bwMode="auto">
                  <a:xfrm>
                    <a:off x="4772" y="1598"/>
                    <a:ext cx="169" cy="349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48" name="Line 6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794" y="1665"/>
                    <a:ext cx="19" cy="6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49" name="Line 6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794" y="1665"/>
                    <a:ext cx="19" cy="6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50" name="Line 6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829" y="1731"/>
                    <a:ext cx="20" cy="6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51" name="Line 6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29" y="1731"/>
                    <a:ext cx="20" cy="6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52" name="Line 6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865" y="1804"/>
                    <a:ext cx="19" cy="7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53" name="Line 6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65" y="1804"/>
                    <a:ext cx="19" cy="7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54" name="Line 6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896" y="1870"/>
                    <a:ext cx="20" cy="7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55" name="Line 6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96" y="1870"/>
                    <a:ext cx="20" cy="7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56" name="Line 6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932" y="1944"/>
                    <a:ext cx="19" cy="6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57" name="Line 6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932" y="1944"/>
                    <a:ext cx="19" cy="6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58" name="Line 7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603" y="1598"/>
                    <a:ext cx="169" cy="349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59" name="Line 71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4730" y="1665"/>
                    <a:ext cx="20" cy="6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60" name="Line 72"/>
                  <p:cNvSpPr>
                    <a:spLocks noChangeShapeType="1"/>
                  </p:cNvSpPr>
                  <p:nvPr/>
                </p:nvSpPr>
                <p:spPr bwMode="auto">
                  <a:xfrm>
                    <a:off x="4730" y="1665"/>
                    <a:ext cx="20" cy="6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61" name="Line 73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4695" y="1731"/>
                    <a:ext cx="19" cy="6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62" name="Line 74"/>
                  <p:cNvSpPr>
                    <a:spLocks noChangeShapeType="1"/>
                  </p:cNvSpPr>
                  <p:nvPr/>
                </p:nvSpPr>
                <p:spPr bwMode="auto">
                  <a:xfrm>
                    <a:off x="4695" y="1731"/>
                    <a:ext cx="19" cy="6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63" name="Line 75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4660" y="1804"/>
                    <a:ext cx="19" cy="7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64" name="Line 76"/>
                  <p:cNvSpPr>
                    <a:spLocks noChangeShapeType="1"/>
                  </p:cNvSpPr>
                  <p:nvPr/>
                </p:nvSpPr>
                <p:spPr bwMode="auto">
                  <a:xfrm>
                    <a:off x="4660" y="1804"/>
                    <a:ext cx="19" cy="7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65" name="Line 77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4628" y="1870"/>
                    <a:ext cx="19" cy="7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66" name="Line 78"/>
                  <p:cNvSpPr>
                    <a:spLocks noChangeShapeType="1"/>
                  </p:cNvSpPr>
                  <p:nvPr/>
                </p:nvSpPr>
                <p:spPr bwMode="auto">
                  <a:xfrm>
                    <a:off x="4628" y="1870"/>
                    <a:ext cx="19" cy="7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67" name="Line 79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4593" y="1944"/>
                    <a:ext cx="19" cy="6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68" name="Line 80"/>
                  <p:cNvSpPr>
                    <a:spLocks noChangeShapeType="1"/>
                  </p:cNvSpPr>
                  <p:nvPr/>
                </p:nvSpPr>
                <p:spPr bwMode="auto">
                  <a:xfrm>
                    <a:off x="4593" y="1944"/>
                    <a:ext cx="19" cy="6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69" name="Line 8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392" y="1598"/>
                    <a:ext cx="380" cy="86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70" name="Line 82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4695" y="1604"/>
                    <a:ext cx="7" cy="19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71" name="Line 83"/>
                  <p:cNvSpPr>
                    <a:spLocks noChangeShapeType="1"/>
                  </p:cNvSpPr>
                  <p:nvPr/>
                </p:nvSpPr>
                <p:spPr bwMode="auto">
                  <a:xfrm>
                    <a:off x="4695" y="1604"/>
                    <a:ext cx="7" cy="19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72" name="Line 84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4619" y="1623"/>
                    <a:ext cx="6" cy="19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73" name="Line 85"/>
                  <p:cNvSpPr>
                    <a:spLocks noChangeShapeType="1"/>
                  </p:cNvSpPr>
                  <p:nvPr/>
                </p:nvSpPr>
                <p:spPr bwMode="auto">
                  <a:xfrm>
                    <a:off x="4619" y="1623"/>
                    <a:ext cx="6" cy="19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74" name="Line 86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4542" y="1639"/>
                    <a:ext cx="6" cy="19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75" name="Line 87"/>
                  <p:cNvSpPr>
                    <a:spLocks noChangeShapeType="1"/>
                  </p:cNvSpPr>
                  <p:nvPr/>
                </p:nvSpPr>
                <p:spPr bwMode="auto">
                  <a:xfrm>
                    <a:off x="4542" y="1639"/>
                    <a:ext cx="6" cy="19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76" name="Line 88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4465" y="1655"/>
                    <a:ext cx="7" cy="19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77" name="Line 89"/>
                  <p:cNvSpPr>
                    <a:spLocks noChangeShapeType="1"/>
                  </p:cNvSpPr>
                  <p:nvPr/>
                </p:nvSpPr>
                <p:spPr bwMode="auto">
                  <a:xfrm>
                    <a:off x="4465" y="1655"/>
                    <a:ext cx="7" cy="19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78" name="Line 90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4389" y="1674"/>
                    <a:ext cx="6" cy="18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79" name="Line 91"/>
                  <p:cNvSpPr>
                    <a:spLocks noChangeShapeType="1"/>
                  </p:cNvSpPr>
                  <p:nvPr/>
                </p:nvSpPr>
                <p:spPr bwMode="auto">
                  <a:xfrm>
                    <a:off x="4389" y="1674"/>
                    <a:ext cx="6" cy="18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80" name="Line 92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4468" y="1354"/>
                    <a:ext cx="304" cy="244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81" name="Line 9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705" y="1543"/>
                    <a:ext cx="13" cy="1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82" name="Line 9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705" y="1543"/>
                    <a:ext cx="13" cy="1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83" name="Line 9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647" y="1496"/>
                    <a:ext cx="13" cy="1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84" name="Line 9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647" y="1496"/>
                    <a:ext cx="13" cy="1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85" name="Line 9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583" y="1445"/>
                    <a:ext cx="13" cy="1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86" name="Line 9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583" y="1445"/>
                    <a:ext cx="13" cy="1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87" name="Line 9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523" y="1397"/>
                    <a:ext cx="13" cy="1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88" name="Line 10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523" y="1397"/>
                    <a:ext cx="13" cy="1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89" name="Line 10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462" y="1347"/>
                    <a:ext cx="13" cy="1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90" name="Line 10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462" y="1347"/>
                    <a:ext cx="13" cy="1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91" name="Line 103"/>
                  <p:cNvSpPr>
                    <a:spLocks noChangeShapeType="1"/>
                  </p:cNvSpPr>
                  <p:nvPr/>
                </p:nvSpPr>
                <p:spPr bwMode="auto">
                  <a:xfrm>
                    <a:off x="4772" y="1598"/>
                    <a:ext cx="1" cy="1"/>
                  </a:xfrm>
                  <a:prstGeom prst="line">
                    <a:avLst/>
                  </a:prstGeom>
                  <a:noFill/>
                  <a:ln w="9525">
                    <a:solidFill>
                      <a:srgbClr val="00008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92" name="Line 104"/>
                  <p:cNvSpPr>
                    <a:spLocks noChangeShapeType="1"/>
                  </p:cNvSpPr>
                  <p:nvPr/>
                </p:nvSpPr>
                <p:spPr bwMode="auto">
                  <a:xfrm>
                    <a:off x="4772" y="1598"/>
                    <a:ext cx="1" cy="1"/>
                  </a:xfrm>
                  <a:prstGeom prst="line">
                    <a:avLst/>
                  </a:prstGeom>
                  <a:noFill/>
                  <a:ln w="9525">
                    <a:solidFill>
                      <a:srgbClr val="00008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93" name="Line 105"/>
                  <p:cNvSpPr>
                    <a:spLocks noChangeShapeType="1"/>
                  </p:cNvSpPr>
                  <p:nvPr/>
                </p:nvSpPr>
                <p:spPr bwMode="auto">
                  <a:xfrm>
                    <a:off x="4772" y="1598"/>
                    <a:ext cx="1" cy="1"/>
                  </a:xfrm>
                  <a:prstGeom prst="line">
                    <a:avLst/>
                  </a:prstGeom>
                  <a:noFill/>
                  <a:ln w="9525">
                    <a:solidFill>
                      <a:srgbClr val="00008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94" name="Line 10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705" y="1598"/>
                    <a:ext cx="67" cy="139"/>
                  </a:xfrm>
                  <a:prstGeom prst="line">
                    <a:avLst/>
                  </a:prstGeom>
                  <a:noFill/>
                  <a:ln w="9525">
                    <a:solidFill>
                      <a:srgbClr val="00008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95" name="Line 107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4392" y="1684"/>
                    <a:ext cx="313" cy="53"/>
                  </a:xfrm>
                  <a:prstGeom prst="line">
                    <a:avLst/>
                  </a:prstGeom>
                  <a:noFill/>
                  <a:ln w="9525">
                    <a:solidFill>
                      <a:srgbClr val="00008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96" name="Line 10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392" y="1499"/>
                    <a:ext cx="259" cy="185"/>
                  </a:xfrm>
                  <a:prstGeom prst="line">
                    <a:avLst/>
                  </a:prstGeom>
                  <a:noFill/>
                  <a:ln w="9525">
                    <a:solidFill>
                      <a:srgbClr val="00008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97" name="Line 109"/>
                  <p:cNvSpPr>
                    <a:spLocks noChangeShapeType="1"/>
                  </p:cNvSpPr>
                  <p:nvPr/>
                </p:nvSpPr>
                <p:spPr bwMode="auto">
                  <a:xfrm>
                    <a:off x="4651" y="1499"/>
                    <a:ext cx="121" cy="99"/>
                  </a:xfrm>
                  <a:prstGeom prst="line">
                    <a:avLst/>
                  </a:prstGeom>
                  <a:noFill/>
                  <a:ln w="9525">
                    <a:solidFill>
                      <a:srgbClr val="00008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985198" name="Rectangle 110"/>
                  <p:cNvSpPr>
                    <a:spLocks noChangeArrowheads="1"/>
                  </p:cNvSpPr>
                  <p:nvPr/>
                </p:nvSpPr>
                <p:spPr bwMode="auto">
                  <a:xfrm>
                    <a:off x="4711" y="1566"/>
                    <a:ext cx="31" cy="6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/>
                  <a:p>
                    <a:r>
                      <a:rPr lang="fr-FR" sz="700">
                        <a:solidFill>
                          <a:srgbClr val="000000"/>
                        </a:solidFill>
                      </a:rPr>
                      <a:t>0</a:t>
                    </a:r>
                    <a:endParaRPr lang="fr-FR"/>
                  </a:p>
                </p:txBody>
              </p:sp>
              <p:sp>
                <p:nvSpPr>
                  <p:cNvPr id="985199" name="Rectangle 111"/>
                  <p:cNvSpPr>
                    <a:spLocks noChangeArrowheads="1"/>
                  </p:cNvSpPr>
                  <p:nvPr/>
                </p:nvSpPr>
                <p:spPr bwMode="auto">
                  <a:xfrm>
                    <a:off x="4711" y="1179"/>
                    <a:ext cx="31" cy="6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/>
                  <a:p>
                    <a:r>
                      <a:rPr lang="fr-FR" sz="700">
                        <a:solidFill>
                          <a:srgbClr val="000000"/>
                        </a:solidFill>
                      </a:rPr>
                      <a:t>5</a:t>
                    </a:r>
                    <a:endParaRPr lang="fr-FR"/>
                  </a:p>
                </p:txBody>
              </p:sp>
              <p:sp>
                <p:nvSpPr>
                  <p:cNvPr id="985200" name="Rectangle 112"/>
                  <p:cNvSpPr>
                    <a:spLocks noChangeArrowheads="1"/>
                  </p:cNvSpPr>
                  <p:nvPr/>
                </p:nvSpPr>
                <p:spPr bwMode="auto">
                  <a:xfrm>
                    <a:off x="4478" y="1118"/>
                    <a:ext cx="575" cy="6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/>
                  <a:p>
                    <a:r>
                      <a:rPr lang="fr-FR" sz="700">
                        <a:solidFill>
                          <a:srgbClr val="000000"/>
                        </a:solidFill>
                      </a:rPr>
                      <a:t>Diversité des essences</a:t>
                    </a:r>
                    <a:endParaRPr lang="fr-FR"/>
                  </a:p>
                </p:txBody>
              </p:sp>
              <p:sp>
                <p:nvSpPr>
                  <p:cNvPr id="985201" name="Rectangle 113"/>
                  <p:cNvSpPr>
                    <a:spLocks noChangeArrowheads="1"/>
                  </p:cNvSpPr>
                  <p:nvPr/>
                </p:nvSpPr>
                <p:spPr bwMode="auto">
                  <a:xfrm>
                    <a:off x="5091" y="1315"/>
                    <a:ext cx="452" cy="6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/>
                  <a:p>
                    <a:r>
                      <a:rPr lang="fr-FR" sz="700">
                        <a:solidFill>
                          <a:srgbClr val="000000"/>
                        </a:solidFill>
                      </a:rPr>
                      <a:t>Structure verticale</a:t>
                    </a:r>
                    <a:endParaRPr lang="fr-FR"/>
                  </a:p>
                </p:txBody>
              </p:sp>
              <p:sp>
                <p:nvSpPr>
                  <p:cNvPr id="985202" name="Rectangle 114"/>
                  <p:cNvSpPr>
                    <a:spLocks noChangeArrowheads="1"/>
                  </p:cNvSpPr>
                  <p:nvPr/>
                </p:nvSpPr>
                <p:spPr bwMode="auto">
                  <a:xfrm>
                    <a:off x="5171" y="1655"/>
                    <a:ext cx="253" cy="13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/>
                  <a:p>
                    <a:r>
                      <a:rPr lang="fr-FR" sz="700">
                        <a:solidFill>
                          <a:srgbClr val="000000"/>
                        </a:solidFill>
                      </a:rPr>
                      <a:t>Bois mort </a:t>
                    </a:r>
                    <a:br>
                      <a:rPr lang="fr-FR" sz="700">
                        <a:solidFill>
                          <a:srgbClr val="000000"/>
                        </a:solidFill>
                      </a:rPr>
                    </a:br>
                    <a:r>
                      <a:rPr lang="fr-FR" sz="700">
                        <a:solidFill>
                          <a:srgbClr val="000000"/>
                        </a:solidFill>
                      </a:rPr>
                      <a:t>sur pied</a:t>
                    </a:r>
                    <a:endParaRPr lang="fr-FR"/>
                  </a:p>
                </p:txBody>
              </p:sp>
              <p:sp>
                <p:nvSpPr>
                  <p:cNvPr id="985203" name="Rectangle 115"/>
                  <p:cNvSpPr>
                    <a:spLocks noChangeArrowheads="1"/>
                  </p:cNvSpPr>
                  <p:nvPr/>
                </p:nvSpPr>
                <p:spPr bwMode="auto">
                  <a:xfrm>
                    <a:off x="4954" y="1925"/>
                    <a:ext cx="402" cy="6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/>
                  <a:p>
                    <a:r>
                      <a:rPr lang="fr-FR" sz="700">
                        <a:solidFill>
                          <a:srgbClr val="000000"/>
                        </a:solidFill>
                      </a:rPr>
                      <a:t>Bois mort au sol</a:t>
                    </a:r>
                    <a:endParaRPr lang="fr-FR"/>
                  </a:p>
                </p:txBody>
              </p:sp>
              <p:sp>
                <p:nvSpPr>
                  <p:cNvPr id="985204" name="Rectangle 116"/>
                  <p:cNvSpPr>
                    <a:spLocks noChangeArrowheads="1"/>
                  </p:cNvSpPr>
                  <p:nvPr/>
                </p:nvSpPr>
                <p:spPr bwMode="auto">
                  <a:xfrm>
                    <a:off x="4222" y="1925"/>
                    <a:ext cx="355" cy="6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/>
                  <a:p>
                    <a:r>
                      <a:rPr lang="fr-FR" sz="700">
                        <a:solidFill>
                          <a:srgbClr val="000000"/>
                        </a:solidFill>
                      </a:rPr>
                      <a:t>Très gros bois</a:t>
                    </a:r>
                    <a:endParaRPr lang="fr-FR"/>
                  </a:p>
                </p:txBody>
              </p:sp>
              <p:sp>
                <p:nvSpPr>
                  <p:cNvPr id="985205" name="Rectangle 117"/>
                  <p:cNvSpPr>
                    <a:spLocks noChangeArrowheads="1"/>
                  </p:cNvSpPr>
                  <p:nvPr/>
                </p:nvSpPr>
                <p:spPr bwMode="auto">
                  <a:xfrm>
                    <a:off x="4044" y="1621"/>
                    <a:ext cx="333" cy="13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/>
                  <a:p>
                    <a:pPr algn="r"/>
                    <a:r>
                      <a:rPr lang="fr-FR" sz="700">
                        <a:solidFill>
                          <a:srgbClr val="000000"/>
                        </a:solidFill>
                      </a:rPr>
                      <a:t>Arbres à </a:t>
                    </a:r>
                    <a:br>
                      <a:rPr lang="fr-FR" sz="700">
                        <a:solidFill>
                          <a:srgbClr val="000000"/>
                        </a:solidFill>
                      </a:rPr>
                    </a:br>
                    <a:r>
                      <a:rPr lang="fr-FR" sz="700">
                        <a:solidFill>
                          <a:srgbClr val="000000"/>
                        </a:solidFill>
                      </a:rPr>
                      <a:t>microhabitats</a:t>
                    </a:r>
                    <a:endParaRPr lang="fr-FR"/>
                  </a:p>
                </p:txBody>
              </p:sp>
            </p:grpSp>
            <p:sp>
              <p:nvSpPr>
                <p:cNvPr id="985206" name="Rectangle 118"/>
                <p:cNvSpPr>
                  <a:spLocks noChangeArrowheads="1"/>
                </p:cNvSpPr>
                <p:nvPr/>
              </p:nvSpPr>
              <p:spPr bwMode="auto">
                <a:xfrm>
                  <a:off x="4072" y="1315"/>
                  <a:ext cx="373" cy="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fr-FR" sz="700">
                      <a:solidFill>
                        <a:srgbClr val="000000"/>
                      </a:solidFill>
                    </a:rPr>
                    <a:t>Milieux ouverts</a:t>
                  </a:r>
                  <a:endParaRPr lang="fr-FR"/>
                </a:p>
              </p:txBody>
            </p:sp>
          </p:grpSp>
          <p:sp>
            <p:nvSpPr>
              <p:cNvPr id="985207" name="Rectangle 119"/>
              <p:cNvSpPr>
                <a:spLocks noChangeArrowheads="1"/>
              </p:cNvSpPr>
              <p:nvPr/>
            </p:nvSpPr>
            <p:spPr bwMode="auto">
              <a:xfrm>
                <a:off x="4007" y="1020"/>
                <a:ext cx="1619" cy="1004"/>
              </a:xfrm>
              <a:prstGeom prst="rect">
                <a:avLst/>
              </a:prstGeom>
              <a:noFill/>
              <a:ln w="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</p:grpSp>
        <p:sp>
          <p:nvSpPr>
            <p:cNvPr id="985208" name="Rectangle 120"/>
            <p:cNvSpPr>
              <a:spLocks noChangeArrowheads="1"/>
            </p:cNvSpPr>
            <p:nvPr/>
          </p:nvSpPr>
          <p:spPr bwMode="auto">
            <a:xfrm>
              <a:off x="4087" y="1039"/>
              <a:ext cx="1458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fr-FR" sz="800" b="1">
                  <a:solidFill>
                    <a:srgbClr val="000000"/>
                  </a:solidFill>
                </a:rPr>
                <a:t>IBP - facteurs liés au peuplement et à la gestion</a:t>
              </a:r>
              <a:endParaRPr lang="fr-FR"/>
            </a:p>
          </p:txBody>
        </p:sp>
      </p:grpSp>
      <p:sp>
        <p:nvSpPr>
          <p:cNvPr id="985209" name="Rectangle 121"/>
          <p:cNvSpPr>
            <a:spLocks noChangeArrowheads="1"/>
          </p:cNvSpPr>
          <p:nvPr/>
        </p:nvSpPr>
        <p:spPr bwMode="auto">
          <a:xfrm>
            <a:off x="6416675" y="5060950"/>
            <a:ext cx="30163" cy="3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/>
          </a:p>
        </p:txBody>
      </p:sp>
      <p:grpSp>
        <p:nvGrpSpPr>
          <p:cNvPr id="985210" name="Group 122"/>
          <p:cNvGrpSpPr>
            <a:grpSpLocks/>
          </p:cNvGrpSpPr>
          <p:nvPr/>
        </p:nvGrpSpPr>
        <p:grpSpPr bwMode="auto">
          <a:xfrm>
            <a:off x="5176838" y="4992688"/>
            <a:ext cx="2646362" cy="1595437"/>
            <a:chOff x="3993" y="2227"/>
            <a:chExt cx="1619" cy="951"/>
          </a:xfrm>
        </p:grpSpPr>
        <p:sp>
          <p:nvSpPr>
            <p:cNvPr id="985211" name="Rectangle 123"/>
            <p:cNvSpPr>
              <a:spLocks noChangeArrowheads="1"/>
            </p:cNvSpPr>
            <p:nvPr/>
          </p:nvSpPr>
          <p:spPr bwMode="auto">
            <a:xfrm>
              <a:off x="3993" y="2227"/>
              <a:ext cx="1619" cy="951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grpSp>
          <p:nvGrpSpPr>
            <p:cNvPr id="985212" name="Group 124"/>
            <p:cNvGrpSpPr>
              <a:grpSpLocks/>
            </p:cNvGrpSpPr>
            <p:nvPr/>
          </p:nvGrpSpPr>
          <p:grpSpPr bwMode="auto">
            <a:xfrm>
              <a:off x="4005" y="2239"/>
              <a:ext cx="1580" cy="899"/>
              <a:chOff x="4014" y="2239"/>
              <a:chExt cx="1580" cy="899"/>
            </a:xfrm>
          </p:grpSpPr>
          <p:grpSp>
            <p:nvGrpSpPr>
              <p:cNvPr id="985213" name="Group 125"/>
              <p:cNvGrpSpPr>
                <a:grpSpLocks noChangeAspect="1"/>
              </p:cNvGrpSpPr>
              <p:nvPr/>
            </p:nvGrpSpPr>
            <p:grpSpPr bwMode="auto">
              <a:xfrm>
                <a:off x="4014" y="2432"/>
                <a:ext cx="1580" cy="706"/>
                <a:chOff x="4011" y="2380"/>
                <a:chExt cx="1545" cy="691"/>
              </a:xfrm>
            </p:grpSpPr>
            <p:sp>
              <p:nvSpPr>
                <p:cNvPr id="985214" name="Line 126"/>
                <p:cNvSpPr>
                  <a:spLocks noChangeAspect="1" noChangeShapeType="1"/>
                </p:cNvSpPr>
                <p:nvPr/>
              </p:nvSpPr>
              <p:spPr bwMode="auto">
                <a:xfrm>
                  <a:off x="4745" y="2846"/>
                  <a:ext cx="1" cy="1"/>
                </a:xfrm>
                <a:prstGeom prst="line">
                  <a:avLst/>
                </a:prstGeom>
                <a:noFill/>
                <a:ln w="0">
                  <a:solidFill>
                    <a:srgbClr val="FFFF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985215" name="Line 127"/>
                <p:cNvSpPr>
                  <a:spLocks noChangeAspect="1" noChangeShapeType="1"/>
                </p:cNvSpPr>
                <p:nvPr/>
              </p:nvSpPr>
              <p:spPr bwMode="auto">
                <a:xfrm>
                  <a:off x="4745" y="2473"/>
                  <a:ext cx="323" cy="561"/>
                </a:xfrm>
                <a:prstGeom prst="line">
                  <a:avLst/>
                </a:prstGeom>
                <a:noFill/>
                <a:ln w="0">
                  <a:solidFill>
                    <a:srgbClr val="FFFF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985216" name="Line 128"/>
                <p:cNvSpPr>
                  <a:spLocks noChangeAspect="1" noChangeShapeType="1"/>
                </p:cNvSpPr>
                <p:nvPr/>
              </p:nvSpPr>
              <p:spPr bwMode="auto">
                <a:xfrm>
                  <a:off x="4745" y="2846"/>
                  <a:ext cx="1" cy="1"/>
                </a:xfrm>
                <a:prstGeom prst="line">
                  <a:avLst/>
                </a:prstGeom>
                <a:noFill/>
                <a:ln w="0">
                  <a:solidFill>
                    <a:srgbClr val="FFFF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985217" name="Line 129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4423" y="3034"/>
                  <a:ext cx="645" cy="1"/>
                </a:xfrm>
                <a:prstGeom prst="line">
                  <a:avLst/>
                </a:prstGeom>
                <a:noFill/>
                <a:ln w="0">
                  <a:solidFill>
                    <a:srgbClr val="FFFF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985218" name="Line 130"/>
                <p:cNvSpPr>
                  <a:spLocks noChangeAspect="1" noChangeShapeType="1"/>
                </p:cNvSpPr>
                <p:nvPr/>
              </p:nvSpPr>
              <p:spPr bwMode="auto">
                <a:xfrm>
                  <a:off x="4745" y="2846"/>
                  <a:ext cx="1" cy="1"/>
                </a:xfrm>
                <a:prstGeom prst="line">
                  <a:avLst/>
                </a:prstGeom>
                <a:noFill/>
                <a:ln w="0">
                  <a:solidFill>
                    <a:srgbClr val="FFFF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985219" name="Line 131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423" y="2473"/>
                  <a:ext cx="322" cy="561"/>
                </a:xfrm>
                <a:prstGeom prst="line">
                  <a:avLst/>
                </a:prstGeom>
                <a:noFill/>
                <a:ln w="0">
                  <a:solidFill>
                    <a:srgbClr val="FFFF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985220" name="Line 132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745" y="2473"/>
                  <a:ext cx="1" cy="37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985221" name="Line 133"/>
                <p:cNvSpPr>
                  <a:spLocks noChangeAspect="1" noChangeShapeType="1"/>
                </p:cNvSpPr>
                <p:nvPr/>
              </p:nvSpPr>
              <p:spPr bwMode="auto">
                <a:xfrm>
                  <a:off x="4739" y="2773"/>
                  <a:ext cx="1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985222" name="Line 134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4739" y="2773"/>
                  <a:ext cx="1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985223" name="Line 135"/>
                <p:cNvSpPr>
                  <a:spLocks noChangeAspect="1" noChangeShapeType="1"/>
                </p:cNvSpPr>
                <p:nvPr/>
              </p:nvSpPr>
              <p:spPr bwMode="auto">
                <a:xfrm>
                  <a:off x="4739" y="2699"/>
                  <a:ext cx="1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985224" name="Line 136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4739" y="2699"/>
                  <a:ext cx="1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985225" name="Line 137"/>
                <p:cNvSpPr>
                  <a:spLocks noChangeAspect="1" noChangeShapeType="1"/>
                </p:cNvSpPr>
                <p:nvPr/>
              </p:nvSpPr>
              <p:spPr bwMode="auto">
                <a:xfrm>
                  <a:off x="4739" y="2623"/>
                  <a:ext cx="1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985226" name="Line 138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4739" y="2623"/>
                  <a:ext cx="1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985227" name="Line 139"/>
                <p:cNvSpPr>
                  <a:spLocks noChangeAspect="1" noChangeShapeType="1"/>
                </p:cNvSpPr>
                <p:nvPr/>
              </p:nvSpPr>
              <p:spPr bwMode="auto">
                <a:xfrm>
                  <a:off x="4739" y="2549"/>
                  <a:ext cx="1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985228" name="Line 140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4739" y="2549"/>
                  <a:ext cx="1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985229" name="Line 141"/>
                <p:cNvSpPr>
                  <a:spLocks noChangeAspect="1" noChangeShapeType="1"/>
                </p:cNvSpPr>
                <p:nvPr/>
              </p:nvSpPr>
              <p:spPr bwMode="auto">
                <a:xfrm>
                  <a:off x="4739" y="2473"/>
                  <a:ext cx="1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985230" name="Line 142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4739" y="2473"/>
                  <a:ext cx="1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985231" name="Line 143"/>
                <p:cNvSpPr>
                  <a:spLocks noChangeAspect="1" noChangeShapeType="1"/>
                </p:cNvSpPr>
                <p:nvPr/>
              </p:nvSpPr>
              <p:spPr bwMode="auto">
                <a:xfrm>
                  <a:off x="4745" y="2846"/>
                  <a:ext cx="323" cy="188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985232" name="Line 144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4806" y="2878"/>
                  <a:ext cx="6" cy="1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985233" name="Line 145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806" y="2878"/>
                  <a:ext cx="6" cy="1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985234" name="Line 146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4870" y="2913"/>
                  <a:ext cx="6" cy="1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985235" name="Line 147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870" y="2913"/>
                  <a:ext cx="6" cy="1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985236" name="Line 148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4934" y="2951"/>
                  <a:ext cx="6" cy="1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985237" name="Line 149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934" y="2951"/>
                  <a:ext cx="6" cy="1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985238" name="Line 150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4998" y="2990"/>
                  <a:ext cx="6" cy="1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985239" name="Line 151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998" y="2990"/>
                  <a:ext cx="6" cy="1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985240" name="Line 152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5065" y="3028"/>
                  <a:ext cx="6" cy="1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985241" name="Line 153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065" y="3028"/>
                  <a:ext cx="6" cy="1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985242" name="Line 154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4423" y="2846"/>
                  <a:ext cx="322" cy="188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985243" name="Line 155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4678" y="2878"/>
                  <a:ext cx="7" cy="1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985244" name="Line 156"/>
                <p:cNvSpPr>
                  <a:spLocks noChangeAspect="1" noChangeShapeType="1"/>
                </p:cNvSpPr>
                <p:nvPr/>
              </p:nvSpPr>
              <p:spPr bwMode="auto">
                <a:xfrm>
                  <a:off x="4678" y="2878"/>
                  <a:ext cx="7" cy="1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985245" name="Line 157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4615" y="2913"/>
                  <a:ext cx="6" cy="1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985246" name="Line 158"/>
                <p:cNvSpPr>
                  <a:spLocks noChangeAspect="1" noChangeShapeType="1"/>
                </p:cNvSpPr>
                <p:nvPr/>
              </p:nvSpPr>
              <p:spPr bwMode="auto">
                <a:xfrm>
                  <a:off x="4615" y="2913"/>
                  <a:ext cx="6" cy="1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985247" name="Line 159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4551" y="2951"/>
                  <a:ext cx="6" cy="1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985248" name="Line 160"/>
                <p:cNvSpPr>
                  <a:spLocks noChangeAspect="1" noChangeShapeType="1"/>
                </p:cNvSpPr>
                <p:nvPr/>
              </p:nvSpPr>
              <p:spPr bwMode="auto">
                <a:xfrm>
                  <a:off x="4551" y="2951"/>
                  <a:ext cx="6" cy="1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985249" name="Line 161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4487" y="2990"/>
                  <a:ext cx="6" cy="1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985250" name="Line 162"/>
                <p:cNvSpPr>
                  <a:spLocks noChangeAspect="1" noChangeShapeType="1"/>
                </p:cNvSpPr>
                <p:nvPr/>
              </p:nvSpPr>
              <p:spPr bwMode="auto">
                <a:xfrm>
                  <a:off x="4487" y="2990"/>
                  <a:ext cx="6" cy="1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985251" name="Line 163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4420" y="3028"/>
                  <a:ext cx="6" cy="1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985252" name="Line 164"/>
                <p:cNvSpPr>
                  <a:spLocks noChangeAspect="1" noChangeShapeType="1"/>
                </p:cNvSpPr>
                <p:nvPr/>
              </p:nvSpPr>
              <p:spPr bwMode="auto">
                <a:xfrm>
                  <a:off x="4420" y="3028"/>
                  <a:ext cx="6" cy="1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985253" name="Line 165"/>
                <p:cNvSpPr>
                  <a:spLocks noChangeAspect="1" noChangeShapeType="1"/>
                </p:cNvSpPr>
                <p:nvPr/>
              </p:nvSpPr>
              <p:spPr bwMode="auto">
                <a:xfrm>
                  <a:off x="4745" y="2473"/>
                  <a:ext cx="1" cy="373"/>
                </a:xfrm>
                <a:prstGeom prst="line">
                  <a:avLst/>
                </a:prstGeom>
                <a:noFill/>
                <a:ln w="9525">
                  <a:solidFill>
                    <a:srgbClr val="00008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985254" name="Line 166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4615" y="2846"/>
                  <a:ext cx="130" cy="77"/>
                </a:xfrm>
                <a:prstGeom prst="line">
                  <a:avLst/>
                </a:prstGeom>
                <a:noFill/>
                <a:ln w="9525">
                  <a:solidFill>
                    <a:srgbClr val="00008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985255" name="Line 167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615" y="2473"/>
                  <a:ext cx="130" cy="450"/>
                </a:xfrm>
                <a:prstGeom prst="line">
                  <a:avLst/>
                </a:prstGeom>
                <a:noFill/>
                <a:ln w="9525">
                  <a:solidFill>
                    <a:srgbClr val="00008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985256" name="Rectangle 168"/>
                <p:cNvSpPr>
                  <a:spLocks noChangeAspect="1" noChangeArrowheads="1"/>
                </p:cNvSpPr>
                <p:nvPr/>
              </p:nvSpPr>
              <p:spPr bwMode="auto">
                <a:xfrm>
                  <a:off x="4736" y="2463"/>
                  <a:ext cx="19" cy="1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985257" name="Rectangle 169"/>
                <p:cNvSpPr>
                  <a:spLocks noChangeAspect="1" noChangeArrowheads="1"/>
                </p:cNvSpPr>
                <p:nvPr/>
              </p:nvSpPr>
              <p:spPr bwMode="auto">
                <a:xfrm>
                  <a:off x="4736" y="2837"/>
                  <a:ext cx="19" cy="1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985258" name="Rectangle 170"/>
                <p:cNvSpPr>
                  <a:spLocks noChangeAspect="1" noChangeArrowheads="1"/>
                </p:cNvSpPr>
                <p:nvPr/>
              </p:nvSpPr>
              <p:spPr bwMode="auto">
                <a:xfrm>
                  <a:off x="4605" y="2913"/>
                  <a:ext cx="19" cy="1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985259" name="Rectangle 171"/>
                <p:cNvSpPr>
                  <a:spLocks noChangeAspect="1" noChangeArrowheads="1"/>
                </p:cNvSpPr>
                <p:nvPr/>
              </p:nvSpPr>
              <p:spPr bwMode="auto">
                <a:xfrm>
                  <a:off x="4698" y="2821"/>
                  <a:ext cx="20" cy="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fr-FR" sz="500">
                      <a:solidFill>
                        <a:srgbClr val="000000"/>
                      </a:solidFill>
                    </a:rPr>
                    <a:t>0</a:t>
                  </a:r>
                  <a:endParaRPr lang="fr-FR"/>
                </a:p>
              </p:txBody>
            </p:sp>
            <p:sp>
              <p:nvSpPr>
                <p:cNvPr id="985260" name="Rectangle 172"/>
                <p:cNvSpPr>
                  <a:spLocks noChangeAspect="1" noChangeArrowheads="1"/>
                </p:cNvSpPr>
                <p:nvPr/>
              </p:nvSpPr>
              <p:spPr bwMode="auto">
                <a:xfrm>
                  <a:off x="4698" y="2447"/>
                  <a:ext cx="20" cy="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fr-FR" sz="500">
                      <a:solidFill>
                        <a:srgbClr val="000000"/>
                      </a:solidFill>
                    </a:rPr>
                    <a:t>5</a:t>
                  </a:r>
                  <a:endParaRPr lang="fr-FR"/>
                </a:p>
              </p:txBody>
            </p:sp>
            <p:sp>
              <p:nvSpPr>
                <p:cNvPr id="985261" name="Rectangle 173"/>
                <p:cNvSpPr>
                  <a:spLocks noChangeAspect="1" noChangeArrowheads="1"/>
                </p:cNvSpPr>
                <p:nvPr/>
              </p:nvSpPr>
              <p:spPr bwMode="auto">
                <a:xfrm>
                  <a:off x="4678" y="2380"/>
                  <a:ext cx="1" cy="1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endParaRPr lang="fr-FR"/>
                </a:p>
              </p:txBody>
            </p:sp>
            <p:sp>
              <p:nvSpPr>
                <p:cNvPr id="985262" name="Rectangle 174"/>
                <p:cNvSpPr>
                  <a:spLocks noChangeAspect="1" noChangeArrowheads="1"/>
                </p:cNvSpPr>
                <p:nvPr/>
              </p:nvSpPr>
              <p:spPr bwMode="auto">
                <a:xfrm>
                  <a:off x="5087" y="3009"/>
                  <a:ext cx="469" cy="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fr-FR" sz="700">
                      <a:solidFill>
                        <a:srgbClr val="000000"/>
                      </a:solidFill>
                    </a:rPr>
                    <a:t>Habitats aquatiques</a:t>
                  </a:r>
                  <a:endParaRPr lang="fr-FR"/>
                </a:p>
              </p:txBody>
            </p:sp>
            <p:sp>
              <p:nvSpPr>
                <p:cNvPr id="985263" name="Rectangle 175"/>
                <p:cNvSpPr>
                  <a:spLocks noChangeAspect="1" noChangeArrowheads="1"/>
                </p:cNvSpPr>
                <p:nvPr/>
              </p:nvSpPr>
              <p:spPr bwMode="auto">
                <a:xfrm>
                  <a:off x="4011" y="3009"/>
                  <a:ext cx="368" cy="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fr-FR" sz="700">
                      <a:solidFill>
                        <a:srgbClr val="000000"/>
                      </a:solidFill>
                    </a:rPr>
                    <a:t>Milieux rocheux</a:t>
                  </a:r>
                  <a:endParaRPr lang="fr-FR"/>
                </a:p>
              </p:txBody>
            </p:sp>
          </p:grpSp>
          <p:grpSp>
            <p:nvGrpSpPr>
              <p:cNvPr id="985264" name="Group 176"/>
              <p:cNvGrpSpPr>
                <a:grpSpLocks/>
              </p:cNvGrpSpPr>
              <p:nvPr/>
            </p:nvGrpSpPr>
            <p:grpSpPr bwMode="auto">
              <a:xfrm>
                <a:off x="4092" y="2239"/>
                <a:ext cx="1348" cy="241"/>
                <a:chOff x="4092" y="2239"/>
                <a:chExt cx="1348" cy="241"/>
              </a:xfrm>
            </p:grpSpPr>
            <p:sp>
              <p:nvSpPr>
                <p:cNvPr id="985265" name="Rectangle 177"/>
                <p:cNvSpPr>
                  <a:spLocks noChangeAspect="1" noChangeArrowheads="1"/>
                </p:cNvSpPr>
                <p:nvPr/>
              </p:nvSpPr>
              <p:spPr bwMode="auto">
                <a:xfrm>
                  <a:off x="4458" y="2354"/>
                  <a:ext cx="588" cy="12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 algn="ctr"/>
                  <a:r>
                    <a:rPr lang="fr-FR" sz="700">
                      <a:solidFill>
                        <a:srgbClr val="000000"/>
                      </a:solidFill>
                    </a:rPr>
                    <a:t>Continuité temporelle de</a:t>
                  </a:r>
                </a:p>
                <a:p>
                  <a:pPr algn="ctr"/>
                  <a:r>
                    <a:rPr lang="fr-FR" sz="700">
                      <a:solidFill>
                        <a:srgbClr val="000000"/>
                      </a:solidFill>
                    </a:rPr>
                    <a:t> l'état boisé</a:t>
                  </a:r>
                  <a:endParaRPr lang="fr-FR"/>
                </a:p>
              </p:txBody>
            </p:sp>
            <p:sp>
              <p:nvSpPr>
                <p:cNvPr id="985266" name="Rectangle 178"/>
                <p:cNvSpPr>
                  <a:spLocks noChangeAspect="1" noChangeArrowheads="1"/>
                </p:cNvSpPr>
                <p:nvPr/>
              </p:nvSpPr>
              <p:spPr bwMode="auto">
                <a:xfrm>
                  <a:off x="4092" y="2239"/>
                  <a:ext cx="1348" cy="9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fr-FR" sz="800" b="1"/>
                    <a:t>IBP – facteurs liés au contexte</a:t>
                  </a:r>
                </a:p>
              </p:txBody>
            </p:sp>
          </p:grpSp>
        </p:grpSp>
      </p:grpSp>
      <p:sp>
        <p:nvSpPr>
          <p:cNvPr id="985267" name="Oval 179"/>
          <p:cNvSpPr>
            <a:spLocks noChangeArrowheads="1"/>
          </p:cNvSpPr>
          <p:nvPr/>
        </p:nvSpPr>
        <p:spPr bwMode="auto">
          <a:xfrm rot="583898">
            <a:off x="2470150" y="5521325"/>
            <a:ext cx="1138238" cy="781050"/>
          </a:xfrm>
          <a:prstGeom prst="ellipse">
            <a:avLst/>
          </a:prstGeom>
          <a:noFill/>
          <a:ln w="28575">
            <a:solidFill>
              <a:srgbClr val="008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985268" name="Freeform 180"/>
          <p:cNvSpPr>
            <a:spLocks/>
          </p:cNvSpPr>
          <p:nvPr/>
        </p:nvSpPr>
        <p:spPr bwMode="auto">
          <a:xfrm>
            <a:off x="3249613" y="5205413"/>
            <a:ext cx="1631950" cy="1403350"/>
          </a:xfrm>
          <a:custGeom>
            <a:avLst/>
            <a:gdLst>
              <a:gd name="T0" fmla="*/ 240 w 1028"/>
              <a:gd name="T1" fmla="*/ 39 h 884"/>
              <a:gd name="T2" fmla="*/ 162 w 1028"/>
              <a:gd name="T3" fmla="*/ 211 h 884"/>
              <a:gd name="T4" fmla="*/ 253 w 1028"/>
              <a:gd name="T5" fmla="*/ 467 h 884"/>
              <a:gd name="T6" fmla="*/ 135 w 1028"/>
              <a:gd name="T7" fmla="*/ 681 h 884"/>
              <a:gd name="T8" fmla="*/ 3 w 1028"/>
              <a:gd name="T9" fmla="*/ 775 h 884"/>
              <a:gd name="T10" fmla="*/ 156 w 1028"/>
              <a:gd name="T11" fmla="*/ 858 h 884"/>
              <a:gd name="T12" fmla="*/ 873 w 1028"/>
              <a:gd name="T13" fmla="*/ 787 h 884"/>
              <a:gd name="T14" fmla="*/ 1008 w 1028"/>
              <a:gd name="T15" fmla="*/ 274 h 884"/>
              <a:gd name="T16" fmla="*/ 750 w 1028"/>
              <a:gd name="T17" fmla="*/ 56 h 884"/>
              <a:gd name="T18" fmla="*/ 240 w 1028"/>
              <a:gd name="T19" fmla="*/ 39 h 8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28" h="884">
                <a:moveTo>
                  <a:pt x="240" y="39"/>
                </a:moveTo>
                <a:cubicBezTo>
                  <a:pt x="142" y="65"/>
                  <a:pt x="160" y="140"/>
                  <a:pt x="162" y="211"/>
                </a:cubicBezTo>
                <a:cubicBezTo>
                  <a:pt x="164" y="282"/>
                  <a:pt x="257" y="389"/>
                  <a:pt x="253" y="467"/>
                </a:cubicBezTo>
                <a:cubicBezTo>
                  <a:pt x="249" y="545"/>
                  <a:pt x="177" y="630"/>
                  <a:pt x="135" y="681"/>
                </a:cubicBezTo>
                <a:cubicBezTo>
                  <a:pt x="93" y="732"/>
                  <a:pt x="0" y="746"/>
                  <a:pt x="3" y="775"/>
                </a:cubicBezTo>
                <a:cubicBezTo>
                  <a:pt x="6" y="804"/>
                  <a:pt x="11" y="856"/>
                  <a:pt x="156" y="858"/>
                </a:cubicBezTo>
                <a:cubicBezTo>
                  <a:pt x="301" y="860"/>
                  <a:pt x="731" y="884"/>
                  <a:pt x="873" y="787"/>
                </a:cubicBezTo>
                <a:cubicBezTo>
                  <a:pt x="1015" y="690"/>
                  <a:pt x="1028" y="396"/>
                  <a:pt x="1008" y="274"/>
                </a:cubicBezTo>
                <a:cubicBezTo>
                  <a:pt x="988" y="152"/>
                  <a:pt x="878" y="95"/>
                  <a:pt x="750" y="56"/>
                </a:cubicBezTo>
                <a:cubicBezTo>
                  <a:pt x="622" y="17"/>
                  <a:pt x="336" y="0"/>
                  <a:pt x="240" y="39"/>
                </a:cubicBezTo>
                <a:close/>
              </a:path>
            </a:pathLst>
          </a:cu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985269" name="Line 181"/>
          <p:cNvSpPr>
            <a:spLocks noChangeShapeType="1"/>
          </p:cNvSpPr>
          <p:nvPr/>
        </p:nvSpPr>
        <p:spPr bwMode="auto">
          <a:xfrm flipV="1">
            <a:off x="3133725" y="1724025"/>
            <a:ext cx="3567113" cy="1457325"/>
          </a:xfrm>
          <a:prstGeom prst="line">
            <a:avLst/>
          </a:prstGeom>
          <a:noFill/>
          <a:ln w="38100">
            <a:solidFill>
              <a:srgbClr val="00FFFF"/>
            </a:solidFill>
            <a:round/>
            <a:headEnd type="stealth" w="lg" len="lg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985270" name="Text Box 182"/>
          <p:cNvSpPr txBox="1">
            <a:spLocks noChangeArrowheads="1"/>
          </p:cNvSpPr>
          <p:nvPr/>
        </p:nvSpPr>
        <p:spPr bwMode="auto">
          <a:xfrm>
            <a:off x="3633787" y="3595687"/>
            <a:ext cx="8064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sz="1400" b="1" dirty="0">
                <a:solidFill>
                  <a:schemeClr val="accent2"/>
                </a:solidFill>
                <a:latin typeface="Times New Roman" pitchFamily="18" charset="0"/>
              </a:rPr>
              <a:t>9 – 26%</a:t>
            </a:r>
          </a:p>
        </p:txBody>
      </p:sp>
      <p:sp>
        <p:nvSpPr>
          <p:cNvPr id="985271" name="Text Box 183"/>
          <p:cNvSpPr txBox="1">
            <a:spLocks noChangeArrowheads="1"/>
          </p:cNvSpPr>
          <p:nvPr/>
        </p:nvSpPr>
        <p:spPr bwMode="auto">
          <a:xfrm>
            <a:off x="1506538" y="2359025"/>
            <a:ext cx="8064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sz="1400" b="1">
                <a:solidFill>
                  <a:schemeClr val="accent2"/>
                </a:solidFill>
                <a:latin typeface="Times New Roman" pitchFamily="18" charset="0"/>
              </a:rPr>
              <a:t>7 – 45%</a:t>
            </a:r>
          </a:p>
        </p:txBody>
      </p:sp>
      <p:sp>
        <p:nvSpPr>
          <p:cNvPr id="186" name="Rectangle 21"/>
          <p:cNvSpPr>
            <a:spLocks noGrp="1" noChangeArrowheads="1"/>
          </p:cNvSpPr>
          <p:nvPr>
            <p:ph type="title"/>
          </p:nvPr>
        </p:nvSpPr>
        <p:spPr>
          <a:xfrm>
            <a:off x="376238" y="88612"/>
            <a:ext cx="8767762" cy="584775"/>
          </a:xfrm>
          <a:noFill/>
        </p:spPr>
        <p:txBody>
          <a:bodyPr vert="horz" wrap="square" rtlCol="0" anchor="ctr">
            <a:sp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l" fontAlgn="base">
              <a:spcAft>
                <a:spcPct val="0"/>
              </a:spcAft>
            </a:pPr>
            <a:r>
              <a:rPr lang="fr-FR" sz="3200" dirty="0" smtClean="0">
                <a:solidFill>
                  <a:schemeClr val="accent4">
                    <a:lumMod val="75000"/>
                  </a:schemeClr>
                </a:solidFill>
                <a:latin typeface="Arial" charset="0"/>
                <a:ea typeface="+mn-ea"/>
                <a:cs typeface="+mn-cs"/>
              </a:rPr>
              <a:t>IV. Description </a:t>
            </a:r>
            <a:r>
              <a:rPr lang="fr-FR" sz="3200" dirty="0">
                <a:solidFill>
                  <a:schemeClr val="accent4">
                    <a:lumMod val="75000"/>
                  </a:schemeClr>
                </a:solidFill>
                <a:latin typeface="Arial" charset="0"/>
                <a:ea typeface="+mn-ea"/>
                <a:cs typeface="+mn-cs"/>
              </a:rPr>
              <a:t>de l’outil IBP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509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5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5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85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85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5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509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50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85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509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5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5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5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5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5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5092" grpId="0" build="p" bldLvl="2"/>
      <p:bldP spid="985092" grpId="1" build="p"/>
      <p:bldP spid="985093" grpId="0" animBg="1"/>
      <p:bldP spid="985095" grpId="0" animBg="1"/>
      <p:bldP spid="985267" grpId="0" animBg="1"/>
      <p:bldP spid="985268" grpId="0" animBg="1"/>
      <p:bldP spid="985269" grpId="0" animBg="1"/>
      <p:bldP spid="98527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5875" name="Rectangle 3"/>
          <p:cNvSpPr>
            <a:spLocks noGrp="1" noChangeArrowheads="1"/>
          </p:cNvSpPr>
          <p:nvPr>
            <p:ph type="title"/>
          </p:nvPr>
        </p:nvSpPr>
        <p:spPr>
          <a:xfrm>
            <a:off x="376238" y="91787"/>
            <a:ext cx="8767762" cy="584775"/>
          </a:xfrm>
          <a:noFill/>
        </p:spPr>
        <p:txBody>
          <a:bodyPr vert="horz" wrap="square" rtlCol="0" anchor="ctr">
            <a:sp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l" fontAlgn="base">
              <a:spcAft>
                <a:spcPct val="0"/>
              </a:spcAft>
            </a:pPr>
            <a:r>
              <a:rPr lang="fr-FR" sz="3200" dirty="0">
                <a:solidFill>
                  <a:schemeClr val="accent4">
                    <a:lumMod val="75000"/>
                  </a:schemeClr>
                </a:solidFill>
                <a:latin typeface="Arial" charset="0"/>
                <a:ea typeface="+mn-ea"/>
                <a:cs typeface="+mn-cs"/>
              </a:rPr>
              <a:t>V. Aides au diagnostic IBP</a:t>
            </a:r>
          </a:p>
        </p:txBody>
      </p:sp>
      <p:sp>
        <p:nvSpPr>
          <p:cNvPr id="975876" name="Rectangle 4"/>
          <p:cNvSpPr>
            <a:spLocks noGrp="1" noChangeArrowheads="1"/>
          </p:cNvSpPr>
          <p:nvPr>
            <p:ph idx="1"/>
          </p:nvPr>
        </p:nvSpPr>
        <p:spPr>
          <a:xfrm>
            <a:off x="0" y="765175"/>
            <a:ext cx="9144000" cy="1423988"/>
          </a:xfrm>
        </p:spPr>
        <p:txBody>
          <a:bodyPr/>
          <a:lstStyle/>
          <a:p>
            <a:pPr lvl="1"/>
            <a:r>
              <a:rPr lang="fr-FR" sz="2300"/>
              <a:t>Plaquette « présentation de l’IBP" </a:t>
            </a:r>
          </a:p>
          <a:p>
            <a:pPr lvl="1"/>
            <a:r>
              <a:rPr lang="fr-FR" sz="2300"/>
              <a:t>Fiche de relevé </a:t>
            </a:r>
          </a:p>
          <a:p>
            <a:pPr lvl="1"/>
            <a:r>
              <a:rPr lang="fr-FR" sz="2300"/>
              <a:t>Liste de questions – réponses (FAQ)</a:t>
            </a:r>
          </a:p>
        </p:txBody>
      </p:sp>
      <p:sp>
        <p:nvSpPr>
          <p:cNvPr id="8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IBP Larrieu &amp; Gonin - 29/11/12 - p. </a:t>
            </a:r>
            <a:fld id="{C2D05071-240B-4743-86C6-013740BFB79C}" type="slidenum">
              <a:rPr lang="fr-FR"/>
              <a:pPr/>
              <a:t>11</a:t>
            </a:fld>
            <a:endParaRPr lang="fr-FR"/>
          </a:p>
        </p:txBody>
      </p:sp>
      <p:pic>
        <p:nvPicPr>
          <p:cNvPr id="975874" name="Picture 2" descr="IBP plaquette 23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0525" y="2181225"/>
            <a:ext cx="6296025" cy="4335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5877" name="Picture 5" descr="IBP fiche parcours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5173">
            <a:off x="5194300" y="2105025"/>
            <a:ext cx="3033713" cy="4291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5878" name="Picture 6" descr="IBP plaquette 1 v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72400">
            <a:off x="768350" y="2359025"/>
            <a:ext cx="2927350" cy="4138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5879" name="Picture 7" descr="IBP FAQ 11033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2988" y="2970213"/>
            <a:ext cx="5045075" cy="3502025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58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5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75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75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75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58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5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758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758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75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587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1970" name="Rectangle 2"/>
          <p:cNvSpPr>
            <a:spLocks noGrp="1" noChangeArrowheads="1"/>
          </p:cNvSpPr>
          <p:nvPr>
            <p:ph type="title"/>
          </p:nvPr>
        </p:nvSpPr>
        <p:spPr>
          <a:xfrm>
            <a:off x="376238" y="91787"/>
            <a:ext cx="8767762" cy="584775"/>
          </a:xfrm>
          <a:noFill/>
        </p:spPr>
        <p:txBody>
          <a:bodyPr vert="horz" wrap="square" rtlCol="0" anchor="ctr">
            <a:sp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l" fontAlgn="base">
              <a:spcAft>
                <a:spcPct val="0"/>
              </a:spcAft>
            </a:pPr>
            <a:r>
              <a:rPr lang="fr-FR" sz="3200" dirty="0" smtClean="0">
                <a:solidFill>
                  <a:schemeClr val="accent4">
                    <a:lumMod val="75000"/>
                  </a:schemeClr>
                </a:solidFill>
                <a:latin typeface="Arial" charset="0"/>
                <a:ea typeface="+mn-ea"/>
                <a:cs typeface="+mn-cs"/>
              </a:rPr>
              <a:t>V. Aides </a:t>
            </a:r>
            <a:r>
              <a:rPr lang="fr-FR" sz="3200" dirty="0">
                <a:solidFill>
                  <a:schemeClr val="accent4">
                    <a:lumMod val="75000"/>
                  </a:schemeClr>
                </a:solidFill>
                <a:latin typeface="Arial" charset="0"/>
                <a:ea typeface="+mn-ea"/>
                <a:cs typeface="+mn-cs"/>
              </a:rPr>
              <a:t>au diagnostic IBP</a:t>
            </a:r>
          </a:p>
        </p:txBody>
      </p:sp>
      <p:sp>
        <p:nvSpPr>
          <p:cNvPr id="851971" name="Rectangle 3"/>
          <p:cNvSpPr>
            <a:spLocks noGrp="1" noChangeArrowheads="1"/>
          </p:cNvSpPr>
          <p:nvPr>
            <p:ph idx="1"/>
          </p:nvPr>
        </p:nvSpPr>
        <p:spPr>
          <a:xfrm>
            <a:off x="0" y="765175"/>
            <a:ext cx="9144000" cy="4435475"/>
          </a:xfrm>
        </p:spPr>
        <p:txBody>
          <a:bodyPr/>
          <a:lstStyle/>
          <a:p>
            <a:pPr lvl="1"/>
            <a:r>
              <a:rPr lang="fr-FR"/>
              <a:t>Tableur</a:t>
            </a:r>
          </a:p>
          <a:p>
            <a:pPr lvl="2"/>
            <a:r>
              <a:rPr lang="fr-FR"/>
              <a:t>saisie et archivage des données</a:t>
            </a:r>
          </a:p>
          <a:p>
            <a:pPr lvl="1"/>
            <a:endParaRPr lang="fr-FR"/>
          </a:p>
          <a:p>
            <a:pPr lvl="1"/>
            <a:endParaRPr lang="fr-FR"/>
          </a:p>
          <a:p>
            <a:pPr lvl="1"/>
            <a:endParaRPr lang="fr-FR"/>
          </a:p>
          <a:p>
            <a:pPr lvl="1"/>
            <a:endParaRPr lang="fr-FR"/>
          </a:p>
          <a:p>
            <a:pPr lvl="1"/>
            <a:endParaRPr lang="fr-FR"/>
          </a:p>
          <a:p>
            <a:pPr lvl="1"/>
            <a:endParaRPr lang="fr-FR"/>
          </a:p>
          <a:p>
            <a:pPr lvl="1"/>
            <a:endParaRPr lang="fr-FR"/>
          </a:p>
          <a:p>
            <a:pPr lvl="2"/>
            <a:r>
              <a:rPr lang="fr-FR"/>
              <a:t>édition des résultats </a:t>
            </a:r>
          </a:p>
        </p:txBody>
      </p:sp>
      <p:pic>
        <p:nvPicPr>
          <p:cNvPr id="851985" name="Picture 17" descr="IBP grille de notation saisie 111015 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30388"/>
            <a:ext cx="9144000" cy="261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1982" name="Picture 14" descr="IBP grille de notation résultats 111015 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3463" y="776288"/>
            <a:ext cx="4300537" cy="6081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19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1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1971" grpId="0" uiExpand="1" build="p" bldLvl="2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0802" name="Rectangle 2"/>
          <p:cNvSpPr>
            <a:spLocks noGrp="1" noChangeArrowheads="1"/>
          </p:cNvSpPr>
          <p:nvPr>
            <p:ph type="title"/>
          </p:nvPr>
        </p:nvSpPr>
        <p:spPr>
          <a:xfrm>
            <a:off x="376238" y="37689"/>
            <a:ext cx="8767762" cy="1077218"/>
          </a:xfrm>
          <a:noFill/>
        </p:spPr>
        <p:txBody>
          <a:bodyPr vert="horz" wrap="square" rtlCol="0" anchor="ctr">
            <a:sp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l" fontAlgn="base">
              <a:spcAft>
                <a:spcPct val="0"/>
              </a:spcAft>
            </a:pPr>
            <a:r>
              <a:rPr lang="fr-FR" sz="3200" dirty="0" smtClean="0">
                <a:solidFill>
                  <a:schemeClr val="accent4">
                    <a:lumMod val="75000"/>
                  </a:schemeClr>
                </a:solidFill>
                <a:latin typeface="Arial" charset="0"/>
                <a:ea typeface="+mn-ea"/>
                <a:cs typeface="+mn-cs"/>
              </a:rPr>
              <a:t>III. Place de </a:t>
            </a:r>
            <a:r>
              <a:rPr lang="fr-FR" sz="3200" dirty="0">
                <a:solidFill>
                  <a:schemeClr val="accent4">
                    <a:lumMod val="75000"/>
                  </a:schemeClr>
                </a:solidFill>
                <a:latin typeface="Arial" charset="0"/>
                <a:ea typeface="+mn-ea"/>
                <a:cs typeface="+mn-cs"/>
              </a:rPr>
              <a:t>l</a:t>
            </a:r>
            <a:r>
              <a:rPr lang="fr-FR" sz="3200" dirty="0" smtClean="0">
                <a:solidFill>
                  <a:schemeClr val="accent4">
                    <a:lumMod val="75000"/>
                  </a:schemeClr>
                </a:solidFill>
                <a:latin typeface="Arial" charset="0"/>
                <a:ea typeface="+mn-ea"/>
                <a:cs typeface="+mn-cs"/>
              </a:rPr>
              <a:t>’IBP dans le diagnostic d’une parcelle forestière</a:t>
            </a:r>
            <a:endParaRPr lang="fr-FR" sz="3200" dirty="0">
              <a:solidFill>
                <a:schemeClr val="accent4">
                  <a:lumMod val="75000"/>
                </a:schemeClr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1100804" name="Oval 4"/>
          <p:cNvSpPr>
            <a:spLocks noChangeArrowheads="1"/>
          </p:cNvSpPr>
          <p:nvPr/>
        </p:nvSpPr>
        <p:spPr bwMode="auto">
          <a:xfrm rot="5400000">
            <a:off x="2870200" y="3093893"/>
            <a:ext cx="2755900" cy="3130550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anchor="ctr" anchorCtr="1"/>
          <a:lstStyle/>
          <a:p>
            <a:pPr algn="ctr" eaLnBrk="0" hangingPunct="0">
              <a:lnSpc>
                <a:spcPct val="110000"/>
              </a:lnSpc>
            </a:pPr>
            <a:endParaRPr lang="fr-FR" b="1" dirty="0">
              <a:ln w="0"/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ctr" eaLnBrk="0" hangingPunct="0">
              <a:lnSpc>
                <a:spcPct val="110000"/>
              </a:lnSpc>
            </a:pPr>
            <a:endParaRPr lang="fr-FR" b="1" dirty="0">
              <a:ln w="0"/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ctr" eaLnBrk="0" hangingPunct="0">
              <a:lnSpc>
                <a:spcPct val="110000"/>
              </a:lnSpc>
            </a:pPr>
            <a:endParaRPr lang="fr-FR" b="1" dirty="0">
              <a:ln w="0"/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1100805" name="AutoShape 5"/>
          <p:cNvSpPr>
            <a:spLocks noChangeArrowheads="1"/>
          </p:cNvSpPr>
          <p:nvPr/>
        </p:nvSpPr>
        <p:spPr bwMode="auto">
          <a:xfrm>
            <a:off x="996950" y="1366838"/>
            <a:ext cx="1544638" cy="914400"/>
          </a:xfrm>
          <a:prstGeom prst="roundRect">
            <a:avLst>
              <a:gd name="adj" fmla="val 16667"/>
            </a:avLst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dirty="0" smtClean="0">
                <a:solidFill>
                  <a:schemeClr val="bg1"/>
                </a:solidFill>
              </a:rPr>
              <a:t>Station, climat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1100806" name="AutoShape 6"/>
          <p:cNvSpPr>
            <a:spLocks noChangeArrowheads="1"/>
          </p:cNvSpPr>
          <p:nvPr/>
        </p:nvSpPr>
        <p:spPr bwMode="auto">
          <a:xfrm>
            <a:off x="3662363" y="1331913"/>
            <a:ext cx="1462087" cy="914400"/>
          </a:xfrm>
          <a:prstGeom prst="roundRect">
            <a:avLst>
              <a:gd name="adj" fmla="val 16667"/>
            </a:avLst>
          </a:prstGeom>
          <a:solidFill>
            <a:srgbClr val="CC6600">
              <a:alpha val="80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>
                <a:solidFill>
                  <a:schemeClr val="bg1"/>
                </a:solidFill>
              </a:rPr>
              <a:t>peuplement</a:t>
            </a:r>
          </a:p>
        </p:txBody>
      </p:sp>
      <p:sp>
        <p:nvSpPr>
          <p:cNvPr id="1100807" name="AutoShape 7"/>
          <p:cNvSpPr>
            <a:spLocks noChangeArrowheads="1"/>
          </p:cNvSpPr>
          <p:nvPr/>
        </p:nvSpPr>
        <p:spPr bwMode="auto">
          <a:xfrm>
            <a:off x="150813" y="3441700"/>
            <a:ext cx="2305050" cy="1020763"/>
          </a:xfrm>
          <a:prstGeom prst="roundRect">
            <a:avLst>
              <a:gd name="adj" fmla="val 16667"/>
            </a:avLst>
          </a:prstGeom>
          <a:solidFill>
            <a:srgbClr val="CC99FF">
              <a:alpha val="80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fr-FR"/>
              <a:t>contexte </a:t>
            </a:r>
          </a:p>
          <a:p>
            <a:pPr algn="ctr"/>
            <a:r>
              <a:rPr lang="fr-FR"/>
              <a:t>socio-économique et réglementaire</a:t>
            </a:r>
          </a:p>
        </p:txBody>
      </p:sp>
      <p:sp>
        <p:nvSpPr>
          <p:cNvPr id="1100809" name="AutoShape 9"/>
          <p:cNvSpPr>
            <a:spLocks noChangeArrowheads="1"/>
          </p:cNvSpPr>
          <p:nvPr/>
        </p:nvSpPr>
        <p:spPr bwMode="auto">
          <a:xfrm>
            <a:off x="5988050" y="3441700"/>
            <a:ext cx="3067050" cy="1017588"/>
          </a:xfrm>
          <a:prstGeom prst="roundRect">
            <a:avLst>
              <a:gd name="adj" fmla="val 16667"/>
            </a:avLst>
          </a:prstGeom>
          <a:solidFill>
            <a:schemeClr val="tx2">
              <a:lumMod val="75000"/>
              <a:alpha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lIns="54000" tIns="10800" rIns="54000" bIns="10800" anchor="ctr"/>
          <a:lstStyle/>
          <a:p>
            <a:pPr algn="ctr"/>
            <a:r>
              <a:rPr lang="fr-FR">
                <a:solidFill>
                  <a:schemeClr val="tx1">
                    <a:lumMod val="95000"/>
                  </a:schemeClr>
                </a:solidFill>
              </a:rPr>
              <a:t>autres : équipement et disponibilité du propriétaire, aménagement de la forêt…  </a:t>
            </a:r>
          </a:p>
        </p:txBody>
      </p:sp>
      <p:sp>
        <p:nvSpPr>
          <p:cNvPr id="1100810" name="AutoShape 10"/>
          <p:cNvSpPr>
            <a:spLocks noChangeArrowheads="1"/>
          </p:cNvSpPr>
          <p:nvPr/>
        </p:nvSpPr>
        <p:spPr bwMode="auto">
          <a:xfrm>
            <a:off x="6059488" y="1296988"/>
            <a:ext cx="1887537" cy="914400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anchor="ctr"/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environnement, biodiversité…</a:t>
            </a:r>
          </a:p>
        </p:txBody>
      </p:sp>
      <p:sp>
        <p:nvSpPr>
          <p:cNvPr id="1100811" name="Oval 11"/>
          <p:cNvSpPr>
            <a:spLocks noChangeArrowheads="1"/>
          </p:cNvSpPr>
          <p:nvPr/>
        </p:nvSpPr>
        <p:spPr bwMode="auto">
          <a:xfrm>
            <a:off x="7042150" y="925513"/>
            <a:ext cx="1044575" cy="582612"/>
          </a:xfrm>
          <a:prstGeom prst="ellipse">
            <a:avLst/>
          </a:prstGeom>
          <a:solidFill>
            <a:srgbClr val="CCFFCC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sz="2400" b="1">
                <a:solidFill>
                  <a:schemeClr val="bg1"/>
                </a:solidFill>
              </a:rPr>
              <a:t>IBP</a:t>
            </a:r>
          </a:p>
        </p:txBody>
      </p:sp>
      <p:sp>
        <p:nvSpPr>
          <p:cNvPr id="1100812" name="AutoShape 12"/>
          <p:cNvSpPr>
            <a:spLocks noChangeArrowheads="1"/>
          </p:cNvSpPr>
          <p:nvPr/>
        </p:nvSpPr>
        <p:spPr bwMode="auto">
          <a:xfrm rot="8109433">
            <a:off x="2684463" y="2144713"/>
            <a:ext cx="595312" cy="1295400"/>
          </a:xfrm>
          <a:prstGeom prst="upArrow">
            <a:avLst>
              <a:gd name="adj1" fmla="val 50000"/>
              <a:gd name="adj2" fmla="val 54400"/>
            </a:avLst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1100813" name="AutoShape 13"/>
          <p:cNvSpPr>
            <a:spLocks noChangeArrowheads="1"/>
          </p:cNvSpPr>
          <p:nvPr/>
        </p:nvSpPr>
        <p:spPr bwMode="auto">
          <a:xfrm rot="4211422" flipH="1">
            <a:off x="6288731" y="4220382"/>
            <a:ext cx="1270000" cy="3155950"/>
          </a:xfrm>
          <a:prstGeom prst="curvedRightArrow">
            <a:avLst>
              <a:gd name="adj1" fmla="val 30855"/>
              <a:gd name="adj2" fmla="val 81660"/>
              <a:gd name="adj3" fmla="val 29782"/>
            </a:avLst>
          </a:prstGeom>
          <a:solidFill>
            <a:schemeClr val="tx2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endParaRPr lang="fr-FR"/>
          </a:p>
        </p:txBody>
      </p:sp>
      <p:sp>
        <p:nvSpPr>
          <p:cNvPr id="1100814" name="AutoShape 14"/>
          <p:cNvSpPr>
            <a:spLocks noChangeArrowheads="1"/>
          </p:cNvSpPr>
          <p:nvPr/>
        </p:nvSpPr>
        <p:spPr bwMode="auto">
          <a:xfrm rot="12979190">
            <a:off x="5405438" y="2109788"/>
            <a:ext cx="595312" cy="1309687"/>
          </a:xfrm>
          <a:prstGeom prst="upArrow">
            <a:avLst>
              <a:gd name="adj1" fmla="val 50000"/>
              <a:gd name="adj2" fmla="val 55000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1100815" name="AutoShape 15"/>
          <p:cNvSpPr>
            <a:spLocks noChangeArrowheads="1"/>
          </p:cNvSpPr>
          <p:nvPr/>
        </p:nvSpPr>
        <p:spPr bwMode="auto">
          <a:xfrm rot="10800000">
            <a:off x="4086225" y="2319338"/>
            <a:ext cx="595313" cy="596900"/>
          </a:xfrm>
          <a:prstGeom prst="upArrow">
            <a:avLst>
              <a:gd name="adj1" fmla="val 50000"/>
              <a:gd name="adj2" fmla="val 25067"/>
            </a:avLst>
          </a:prstGeom>
          <a:solidFill>
            <a:srgbClr val="993300">
              <a:alpha val="8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1100816" name="AutoShape 16"/>
          <p:cNvSpPr>
            <a:spLocks noChangeArrowheads="1"/>
          </p:cNvSpPr>
          <p:nvPr/>
        </p:nvSpPr>
        <p:spPr bwMode="auto">
          <a:xfrm rot="-25672896">
            <a:off x="1237745" y="4176834"/>
            <a:ext cx="1082675" cy="3155950"/>
          </a:xfrm>
          <a:prstGeom prst="curvedRightArrow">
            <a:avLst>
              <a:gd name="adj1" fmla="val 36194"/>
              <a:gd name="adj2" fmla="val 95789"/>
              <a:gd name="adj3" fmla="val 29782"/>
            </a:avLst>
          </a:prstGeom>
          <a:solidFill>
            <a:srgbClr val="CC99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" name="ZoneTexte 1"/>
          <p:cNvSpPr txBox="1"/>
          <p:nvPr/>
        </p:nvSpPr>
        <p:spPr>
          <a:xfrm>
            <a:off x="3302858" y="3566117"/>
            <a:ext cx="1821592" cy="646331"/>
          </a:xfrm>
          <a:prstGeom prst="rect">
            <a:avLst/>
          </a:prstGeom>
          <a:gradFill>
            <a:gsLst>
              <a:gs pos="0">
                <a:srgbClr val="FF6600"/>
              </a:gs>
              <a:gs pos="100000">
                <a:schemeClr val="accent1"/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Objectifs du propriétaires</a:t>
            </a:r>
            <a:endParaRPr lang="fr-FR" dirty="0"/>
          </a:p>
        </p:txBody>
      </p:sp>
      <p:sp>
        <p:nvSpPr>
          <p:cNvPr id="17" name="ZoneTexte 16"/>
          <p:cNvSpPr txBox="1"/>
          <p:nvPr/>
        </p:nvSpPr>
        <p:spPr>
          <a:xfrm>
            <a:off x="3322408" y="4854144"/>
            <a:ext cx="1821592" cy="646331"/>
          </a:xfrm>
          <a:prstGeom prst="rect">
            <a:avLst/>
          </a:prstGeom>
          <a:gradFill>
            <a:gsLst>
              <a:gs pos="0">
                <a:srgbClr val="FF6600"/>
              </a:gs>
              <a:gs pos="100000">
                <a:schemeClr val="accent1"/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Itinéraires techniques</a:t>
            </a:r>
            <a:endParaRPr lang="fr-FR" dirty="0"/>
          </a:p>
        </p:txBody>
      </p:sp>
      <p:sp>
        <p:nvSpPr>
          <p:cNvPr id="3" name="Flèche vers le bas 2"/>
          <p:cNvSpPr/>
          <p:nvPr/>
        </p:nvSpPr>
        <p:spPr>
          <a:xfrm>
            <a:off x="4086225" y="4212448"/>
            <a:ext cx="297656" cy="58197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0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0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0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0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0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0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0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0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0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0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0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0805" grpId="0" animBg="1"/>
      <p:bldP spid="1100806" grpId="0" animBg="1"/>
      <p:bldP spid="1100807" grpId="0" animBg="1"/>
      <p:bldP spid="1100809" grpId="0" animBg="1"/>
      <p:bldP spid="1100810" grpId="0" animBg="1"/>
      <p:bldP spid="1100811" grpId="0" animBg="1"/>
      <p:bldP spid="1100812" grpId="0" animBg="1"/>
      <p:bldP spid="1100813" grpId="0" animBg="1"/>
      <p:bldP spid="1100814" grpId="0" animBg="1"/>
      <p:bldP spid="1100815" grpId="0" animBg="1"/>
      <p:bldP spid="11008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3176" name="Rectangle 8"/>
          <p:cNvSpPr>
            <a:spLocks noGrp="1" noChangeArrowheads="1"/>
          </p:cNvSpPr>
          <p:nvPr>
            <p:ph type="title"/>
          </p:nvPr>
        </p:nvSpPr>
        <p:spPr>
          <a:xfrm>
            <a:off x="376238" y="88612"/>
            <a:ext cx="8767762" cy="584775"/>
          </a:xfrm>
          <a:noFill/>
        </p:spPr>
        <p:txBody>
          <a:bodyPr vert="horz" wrap="square" rtlCol="0" anchor="ctr">
            <a:sp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l" fontAlgn="base">
              <a:spcAft>
                <a:spcPct val="0"/>
              </a:spcAft>
            </a:pPr>
            <a:r>
              <a:rPr lang="fr-FR" sz="3200" dirty="0" smtClean="0">
                <a:solidFill>
                  <a:schemeClr val="accent4">
                    <a:lumMod val="75000"/>
                  </a:schemeClr>
                </a:solidFill>
                <a:latin typeface="Arial" charset="0"/>
                <a:ea typeface="+mn-ea"/>
                <a:cs typeface="+mn-cs"/>
              </a:rPr>
              <a:t>IV. De </a:t>
            </a:r>
            <a:r>
              <a:rPr lang="fr-FR" sz="3200" dirty="0">
                <a:solidFill>
                  <a:schemeClr val="accent4">
                    <a:lumMod val="75000"/>
                  </a:schemeClr>
                </a:solidFill>
                <a:latin typeface="Arial" charset="0"/>
                <a:ea typeface="+mn-ea"/>
                <a:cs typeface="+mn-cs"/>
              </a:rPr>
              <a:t>l’IBP aux préconisations</a:t>
            </a:r>
          </a:p>
        </p:txBody>
      </p:sp>
      <p:graphicFrame>
        <p:nvGraphicFramePr>
          <p:cNvPr id="903173" name="Object 5"/>
          <p:cNvGraphicFramePr>
            <a:graphicFrameLocks noChangeAspect="1"/>
          </p:cNvGraphicFramePr>
          <p:nvPr/>
        </p:nvGraphicFramePr>
        <p:xfrm>
          <a:off x="6116638" y="2384425"/>
          <a:ext cx="1731962" cy="2449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3216" name="Acrobat Document" r:id="rId4" imgW="5668166" imgH="8019048" progId="AcroExch.Document.7">
                  <p:embed/>
                </p:oleObj>
              </mc:Choice>
              <mc:Fallback>
                <p:oleObj name="Acrobat Document" r:id="rId4" imgW="5668166" imgH="8019048" progId="AcroExch.Document.7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6638" y="2384425"/>
                        <a:ext cx="1731962" cy="2449513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0317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7875" y="1622425"/>
            <a:ext cx="1730375" cy="24796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4195" name="Rectangle 3"/>
          <p:cNvSpPr>
            <a:spLocks noGrp="1" noChangeArrowheads="1"/>
          </p:cNvSpPr>
          <p:nvPr>
            <p:ph type="title"/>
          </p:nvPr>
        </p:nvSpPr>
        <p:spPr>
          <a:xfrm>
            <a:off x="376238" y="91787"/>
            <a:ext cx="8767762" cy="584775"/>
          </a:xfrm>
          <a:noFill/>
        </p:spPr>
        <p:txBody>
          <a:bodyPr vert="horz" wrap="square" rtlCol="0" anchor="ctr">
            <a:sp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l" fontAlgn="base">
              <a:spcAft>
                <a:spcPct val="0"/>
              </a:spcAft>
            </a:pPr>
            <a:r>
              <a:rPr lang="fr-FR" sz="3200" dirty="0" smtClean="0">
                <a:solidFill>
                  <a:schemeClr val="accent4">
                    <a:lumMod val="75000"/>
                  </a:schemeClr>
                </a:solidFill>
                <a:latin typeface="Arial" charset="0"/>
                <a:ea typeface="+mn-ea"/>
                <a:cs typeface="+mn-cs"/>
              </a:rPr>
              <a:t>VII Conclusion</a:t>
            </a:r>
            <a:endParaRPr lang="fr-FR" sz="3200" dirty="0">
              <a:solidFill>
                <a:schemeClr val="accent4">
                  <a:lumMod val="75000"/>
                </a:schemeClr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904194" name="Rectangle 2"/>
          <p:cNvSpPr>
            <a:spLocks noGrp="1" noChangeArrowheads="1"/>
          </p:cNvSpPr>
          <p:nvPr>
            <p:ph idx="1"/>
          </p:nvPr>
        </p:nvSpPr>
        <p:spPr>
          <a:xfrm>
            <a:off x="0" y="730250"/>
            <a:ext cx="9144000" cy="6097588"/>
          </a:xfrm>
          <a:noFill/>
        </p:spPr>
        <p:txBody>
          <a:bodyPr rIns="0">
            <a:normAutofit fontScale="92500" lnSpcReduction="20000"/>
          </a:bodyPr>
          <a:lstStyle/>
          <a:p>
            <a:pPr>
              <a:tabLst>
                <a:tab pos="1708150" algn="l"/>
                <a:tab pos="1968500" algn="l"/>
              </a:tabLst>
            </a:pPr>
            <a:r>
              <a:rPr lang="fr-FR" dirty="0"/>
              <a:t>Quelques éléments de perspective</a:t>
            </a:r>
          </a:p>
          <a:p>
            <a:pPr lvl="2">
              <a:tabLst>
                <a:tab pos="1708150" algn="l"/>
                <a:tab pos="1968500" algn="l"/>
              </a:tabLst>
            </a:pPr>
            <a:r>
              <a:rPr lang="fr-FR" dirty="0"/>
              <a:t>inscription dans la </a:t>
            </a:r>
            <a:r>
              <a:rPr lang="fr-FR" b="1" dirty="0"/>
              <a:t>Stratégie nationale pour la biodiversité</a:t>
            </a:r>
          </a:p>
          <a:p>
            <a:pPr lvl="2">
              <a:tabLst>
                <a:tab pos="1708150" algn="l"/>
                <a:tab pos="1968500" algn="l"/>
              </a:tabLst>
            </a:pPr>
            <a:r>
              <a:rPr lang="fr-FR" b="1" dirty="0"/>
              <a:t>amélioration</a:t>
            </a:r>
            <a:r>
              <a:rPr lang="fr-FR" dirty="0"/>
              <a:t> qualitative en respectant le cahier des charge initial :</a:t>
            </a:r>
            <a:br>
              <a:rPr lang="fr-FR" dirty="0"/>
            </a:br>
            <a:r>
              <a:rPr lang="fr-FR" dirty="0"/>
              <a:t>évolution des facteurs et des seuils, ajout de facteurs (compartiment sol ?), réalisation de modules optionnels dans les cas complexes (incendie…)</a:t>
            </a:r>
          </a:p>
          <a:p>
            <a:pPr lvl="2">
              <a:tabLst>
                <a:tab pos="1708150" algn="l"/>
                <a:tab pos="1968500" algn="l"/>
              </a:tabLst>
            </a:pPr>
            <a:r>
              <a:rPr lang="fr-FR" dirty="0"/>
              <a:t>l’IBP est un </a:t>
            </a:r>
            <a:r>
              <a:rPr lang="fr-FR" b="1" dirty="0"/>
              <a:t>travail collectif</a:t>
            </a:r>
            <a:r>
              <a:rPr lang="fr-FR" dirty="0"/>
              <a:t> et il s’enrichit des remarques des utilisateurs : </a:t>
            </a:r>
            <a:br>
              <a:rPr lang="fr-FR" dirty="0"/>
            </a:br>
            <a:r>
              <a:rPr lang="fr-FR" dirty="0"/>
              <a:t>stratégie de collaboration avec les chercheurs, les acteurs de la filière bois (propriétaires, gestionnaires, administrations</a:t>
            </a:r>
            <a:r>
              <a:rPr lang="fr-FR" sz="800" dirty="0"/>
              <a:t>…</a:t>
            </a:r>
            <a:r>
              <a:rPr lang="fr-FR" dirty="0"/>
              <a:t>), acteurs des espaces naturels</a:t>
            </a:r>
            <a:r>
              <a:rPr lang="fr-FR" sz="800" dirty="0"/>
              <a:t>…</a:t>
            </a:r>
          </a:p>
          <a:p>
            <a:pPr lvl="2">
              <a:tabLst>
                <a:tab pos="1708150" algn="l"/>
                <a:tab pos="1968500" algn="l"/>
              </a:tabLst>
            </a:pPr>
            <a:r>
              <a:rPr lang="fr-FR" b="1" dirty="0">
                <a:sym typeface="Wingdings" pitchFamily="2" charset="2"/>
              </a:rPr>
              <a:t>IBP unique</a:t>
            </a:r>
            <a:r>
              <a:rPr lang="fr-FR" dirty="0">
                <a:sym typeface="Wingdings" pitchFamily="2" charset="2"/>
              </a:rPr>
              <a:t> au niveau national, mais adapté au </a:t>
            </a:r>
            <a:r>
              <a:rPr lang="fr-FR" b="1" dirty="0">
                <a:sym typeface="Wingdings" pitchFamily="2" charset="2"/>
              </a:rPr>
              <a:t>contexte bioclimatique et </a:t>
            </a:r>
            <a:r>
              <a:rPr lang="fr-FR" b="1" dirty="0" err="1">
                <a:sym typeface="Wingdings" pitchFamily="2" charset="2"/>
              </a:rPr>
              <a:t>stationnel</a:t>
            </a:r>
            <a:endParaRPr lang="fr-FR" b="1" dirty="0">
              <a:sym typeface="Wingdings" pitchFamily="2" charset="2"/>
            </a:endParaRPr>
          </a:p>
          <a:p>
            <a:pPr>
              <a:tabLst>
                <a:tab pos="1708150" algn="l"/>
                <a:tab pos="1968500" algn="l"/>
              </a:tabLst>
            </a:pPr>
            <a:r>
              <a:rPr lang="fr-FR" dirty="0"/>
              <a:t>Limites de l’IBP</a:t>
            </a:r>
          </a:p>
          <a:p>
            <a:pPr lvl="2">
              <a:tabLst>
                <a:tab pos="1708150" algn="l"/>
                <a:tab pos="1968500" algn="l"/>
              </a:tabLst>
            </a:pPr>
            <a:r>
              <a:rPr lang="fr-FR" dirty="0"/>
              <a:t>n’intègre pas toutes les </a:t>
            </a:r>
            <a:r>
              <a:rPr lang="fr-FR" b="1" dirty="0"/>
              <a:t>dimensions</a:t>
            </a:r>
            <a:r>
              <a:rPr lang="fr-FR" dirty="0"/>
              <a:t> de la biodiversité :</a:t>
            </a:r>
            <a:br>
              <a:rPr lang="fr-FR" dirty="0"/>
            </a:br>
            <a:r>
              <a:rPr lang="fr-FR" dirty="0"/>
              <a:t>échelle massif, diversité génétique et des écosystèmes, diversité remarquable </a:t>
            </a:r>
            <a:br>
              <a:rPr lang="fr-FR" dirty="0"/>
            </a:br>
            <a:r>
              <a:rPr lang="fr-FR" dirty="0">
                <a:sym typeface="Wingdings" pitchFamily="2" charset="2"/>
              </a:rPr>
              <a:t> à</a:t>
            </a:r>
            <a:r>
              <a:rPr lang="fr-FR" dirty="0"/>
              <a:t> compléter par l’étude des </a:t>
            </a:r>
            <a:r>
              <a:rPr lang="fr-FR" b="1" dirty="0"/>
              <a:t>espèces ou habitats remarquables</a:t>
            </a:r>
            <a:endParaRPr lang="fr-FR" dirty="0"/>
          </a:p>
          <a:p>
            <a:pPr lvl="2">
              <a:tabLst>
                <a:tab pos="1708150" algn="l"/>
                <a:tab pos="1968500" algn="l"/>
              </a:tabLst>
            </a:pPr>
            <a:r>
              <a:rPr lang="fr-FR" dirty="0"/>
              <a:t>n’est </a:t>
            </a:r>
            <a:r>
              <a:rPr lang="fr-FR" b="1" dirty="0"/>
              <a:t>pas une mesure précise</a:t>
            </a:r>
            <a:r>
              <a:rPr lang="fr-FR" dirty="0"/>
              <a:t> de la biodiversité, </a:t>
            </a:r>
            <a:r>
              <a:rPr lang="fr-FR" b="1" dirty="0"/>
              <a:t>ni une norme</a:t>
            </a:r>
            <a:br>
              <a:rPr lang="fr-FR" b="1" dirty="0"/>
            </a:br>
            <a:r>
              <a:rPr lang="fr-FR" dirty="0">
                <a:sym typeface="Wingdings" pitchFamily="2" charset="2"/>
              </a:rPr>
              <a:t> complément de description au niveau </a:t>
            </a:r>
            <a:r>
              <a:rPr lang="fr-FR" b="1" dirty="0">
                <a:sym typeface="Wingdings" pitchFamily="2" charset="2"/>
              </a:rPr>
              <a:t>qualitatif</a:t>
            </a:r>
            <a:r>
              <a:rPr lang="fr-FR" dirty="0">
                <a:sym typeface="Wingdings" pitchFamily="2" charset="2"/>
              </a:rPr>
              <a:t> (</a:t>
            </a:r>
            <a:r>
              <a:rPr lang="fr-FR" dirty="0"/>
              <a:t>perturbation anthropique)</a:t>
            </a:r>
            <a:br>
              <a:rPr lang="fr-FR" dirty="0"/>
            </a:br>
            <a:r>
              <a:rPr lang="fr-FR" b="1" dirty="0">
                <a:sym typeface="Wingdings" pitchFamily="2" charset="2"/>
              </a:rPr>
              <a:t> </a:t>
            </a:r>
            <a:r>
              <a:rPr lang="fr-FR" b="1" dirty="0"/>
              <a:t>étude plus approfondie</a:t>
            </a:r>
            <a:r>
              <a:rPr lang="fr-FR" dirty="0"/>
              <a:t> de la biodiversité si nécessaire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41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41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41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9427" name="Rectangle 3"/>
          <p:cNvSpPr>
            <a:spLocks noGrp="1" noChangeArrowheads="1"/>
          </p:cNvSpPr>
          <p:nvPr>
            <p:ph type="title"/>
          </p:nvPr>
        </p:nvSpPr>
        <p:spPr>
          <a:xfrm>
            <a:off x="376238" y="91787"/>
            <a:ext cx="8767762" cy="584775"/>
          </a:xfrm>
          <a:noFill/>
        </p:spPr>
        <p:txBody>
          <a:bodyPr vert="horz" wrap="square" rtlCol="0" anchor="ctr">
            <a:sp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l" fontAlgn="base">
              <a:spcAft>
                <a:spcPct val="0"/>
              </a:spcAft>
            </a:pPr>
            <a:r>
              <a:rPr lang="fr-FR" sz="3200" dirty="0" smtClean="0">
                <a:solidFill>
                  <a:schemeClr val="accent4">
                    <a:lumMod val="75000"/>
                  </a:schemeClr>
                </a:solidFill>
                <a:latin typeface="Arial" charset="0"/>
                <a:ea typeface="+mn-ea"/>
                <a:cs typeface="+mn-cs"/>
              </a:rPr>
              <a:t>VII. Conclusion</a:t>
            </a:r>
            <a:endParaRPr lang="fr-FR" sz="3200" dirty="0">
              <a:solidFill>
                <a:schemeClr val="accent4">
                  <a:lumMod val="75000"/>
                </a:schemeClr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999426" name="Rectangle 2"/>
          <p:cNvSpPr>
            <a:spLocks noGrp="1" noChangeArrowheads="1"/>
          </p:cNvSpPr>
          <p:nvPr>
            <p:ph idx="1"/>
          </p:nvPr>
        </p:nvSpPr>
        <p:spPr>
          <a:xfrm>
            <a:off x="0" y="730250"/>
            <a:ext cx="9144000" cy="4140200"/>
          </a:xfrm>
          <a:noFill/>
        </p:spPr>
        <p:txBody>
          <a:bodyPr rIns="0">
            <a:normAutofit/>
          </a:bodyPr>
          <a:lstStyle/>
          <a:p>
            <a:pPr>
              <a:spcBef>
                <a:spcPct val="5000"/>
              </a:spcBef>
              <a:tabLst>
                <a:tab pos="1708150" algn="l"/>
                <a:tab pos="1968500" algn="l"/>
              </a:tabLst>
            </a:pPr>
            <a:r>
              <a:rPr lang="fr-FR" dirty="0" smtClean="0"/>
              <a:t>Utilités </a:t>
            </a:r>
            <a:r>
              <a:rPr lang="fr-FR" dirty="0"/>
              <a:t>de l’IBP</a:t>
            </a:r>
          </a:p>
          <a:p>
            <a:pPr lvl="1">
              <a:tabLst>
                <a:tab pos="1708150" algn="l"/>
                <a:tab pos="1968500" algn="l"/>
              </a:tabLst>
            </a:pPr>
            <a:r>
              <a:rPr lang="fr-FR" dirty="0"/>
              <a:t>Des utilisateurs multiples</a:t>
            </a:r>
            <a:endParaRPr lang="fr-FR" b="0" dirty="0"/>
          </a:p>
          <a:p>
            <a:pPr lvl="2">
              <a:tabLst>
                <a:tab pos="1708150" algn="l"/>
                <a:tab pos="1968500" algn="l"/>
              </a:tabLst>
            </a:pPr>
            <a:r>
              <a:rPr lang="fr-FR" b="1" dirty="0"/>
              <a:t>forêts de production</a:t>
            </a:r>
            <a:r>
              <a:rPr lang="fr-FR" dirty="0"/>
              <a:t> : gestionnaires, conseillers forestiers, société d’exploitation, propriétaires… &amp; </a:t>
            </a:r>
            <a:r>
              <a:rPr lang="fr-FR" b="1" dirty="0"/>
              <a:t>espaces dédiés à la conservation</a:t>
            </a:r>
            <a:r>
              <a:rPr lang="fr-FR" dirty="0"/>
              <a:t> : parcs nationaux, régionaux, réserves…</a:t>
            </a:r>
            <a:endParaRPr lang="fr-FR" b="1" dirty="0"/>
          </a:p>
          <a:p>
            <a:pPr lvl="1">
              <a:spcBef>
                <a:spcPct val="5000"/>
              </a:spcBef>
              <a:tabLst>
                <a:tab pos="1708150" algn="l"/>
                <a:tab pos="1968500" algn="l"/>
              </a:tabLst>
            </a:pPr>
            <a:r>
              <a:rPr lang="fr-FR" dirty="0"/>
              <a:t>De nombreux domaines d’utilisation </a:t>
            </a:r>
          </a:p>
          <a:p>
            <a:pPr lvl="2">
              <a:tabLst>
                <a:tab pos="1708150" algn="l"/>
                <a:tab pos="1968500" algn="l"/>
              </a:tabLst>
            </a:pPr>
            <a:r>
              <a:rPr lang="fr-FR" b="1" dirty="0"/>
              <a:t>diagnostic</a:t>
            </a:r>
            <a:r>
              <a:rPr lang="fr-FR" dirty="0"/>
              <a:t> avant intervention sylvicole ou plan de gestion </a:t>
            </a:r>
          </a:p>
          <a:p>
            <a:pPr lvl="2">
              <a:tabLst>
                <a:tab pos="1708150" algn="l"/>
                <a:tab pos="1968500" algn="l"/>
              </a:tabLst>
            </a:pPr>
            <a:r>
              <a:rPr lang="fr-FR" b="1" dirty="0" smtClean="0"/>
              <a:t>Gestion de la </a:t>
            </a:r>
            <a:r>
              <a:rPr lang="fr-FR" dirty="0" smtClean="0"/>
              <a:t> </a:t>
            </a:r>
            <a:r>
              <a:rPr lang="fr-FR" dirty="0"/>
              <a:t>biodiversité ordinaire</a:t>
            </a:r>
          </a:p>
          <a:p>
            <a:pPr lvl="2">
              <a:tabLst>
                <a:tab pos="1708150" algn="l"/>
                <a:tab pos="1968500" algn="l"/>
              </a:tabLst>
            </a:pPr>
            <a:r>
              <a:rPr lang="fr-FR" dirty="0" smtClean="0"/>
              <a:t>outil</a:t>
            </a:r>
            <a:r>
              <a:rPr lang="fr-FR" b="1" dirty="0" smtClean="0"/>
              <a:t> </a:t>
            </a:r>
            <a:r>
              <a:rPr lang="fr-FR" b="1" dirty="0"/>
              <a:t>pédagogique</a:t>
            </a:r>
          </a:p>
        </p:txBody>
      </p:sp>
      <p:sp>
        <p:nvSpPr>
          <p:cNvPr id="999428" name="Text Box 4"/>
          <p:cNvSpPr txBox="1">
            <a:spLocks noChangeArrowheads="1"/>
          </p:cNvSpPr>
          <p:nvPr/>
        </p:nvSpPr>
        <p:spPr bwMode="auto">
          <a:xfrm>
            <a:off x="166688" y="5321300"/>
            <a:ext cx="8820150" cy="814711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tIns="46800" bIns="46800">
            <a:spAutoFit/>
          </a:bodyPr>
          <a:lstStyle/>
          <a:p>
            <a:pPr algn="ctr">
              <a:lnSpc>
                <a:spcPct val="90000"/>
              </a:lnSpc>
            </a:pPr>
            <a:r>
              <a:rPr lang="fr-FR" sz="2600" b="1" i="1" dirty="0">
                <a:solidFill>
                  <a:srgbClr val="663300"/>
                </a:solidFill>
                <a:latin typeface="Times New Roman" pitchFamily="18" charset="0"/>
              </a:rPr>
              <a:t>IBP : permet de prendre en compte la biodiversité ordinaire </a:t>
            </a:r>
            <a:r>
              <a:rPr lang="fr-FR" sz="2600" b="1" i="1" dirty="0" smtClean="0">
                <a:solidFill>
                  <a:srgbClr val="663300"/>
                </a:solidFill>
                <a:latin typeface="Times New Roman" pitchFamily="18" charset="0"/>
              </a:rPr>
              <a:t>dans la gestion forestière courante</a:t>
            </a:r>
            <a:endParaRPr lang="fr-FR" sz="2600" b="1" i="1" dirty="0">
              <a:solidFill>
                <a:srgbClr val="663300"/>
              </a:solidFill>
              <a:latin typeface="Times New Roman" pitchFamily="18" charset="0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9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942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0" y="1907771"/>
            <a:ext cx="9144000" cy="2191842"/>
          </a:xfrm>
          <a:noFill/>
        </p:spPr>
        <p:txBody>
          <a:bodyPr>
            <a:noAutofit/>
          </a:bodyPr>
          <a:lstStyle/>
          <a:p>
            <a:r>
              <a:rPr lang="fr-FR" sz="4000" b="1" dirty="0">
                <a:solidFill>
                  <a:schemeClr val="bg2">
                    <a:lumMod val="50000"/>
                  </a:schemeClr>
                </a:solidFill>
              </a:rPr>
              <a:t>L’Indice de Biodiversité Potentielle (IBP) </a:t>
            </a:r>
            <a:br>
              <a:rPr lang="fr-FR" sz="4000" b="1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fr-FR" sz="2000" b="1" dirty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fr-FR" sz="2000" b="1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fr-FR" sz="4000" b="1" i="1" dirty="0" smtClean="0">
                <a:solidFill>
                  <a:schemeClr val="bg2">
                    <a:lumMod val="50000"/>
                  </a:schemeClr>
                </a:solidFill>
              </a:rPr>
              <a:t>EXPO 17 </a:t>
            </a:r>
            <a:r>
              <a:rPr lang="fr-FR" sz="4000" b="1" i="1" dirty="0" err="1" smtClean="0">
                <a:solidFill>
                  <a:schemeClr val="bg2">
                    <a:lumMod val="50000"/>
                  </a:schemeClr>
                </a:solidFill>
              </a:rPr>
              <a:t>maI</a:t>
            </a:r>
            <a:r>
              <a:rPr lang="fr-FR" sz="4000" b="1" i="1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fr-FR" sz="4000" b="1" i="1" dirty="0" smtClean="0">
                <a:solidFill>
                  <a:schemeClr val="bg2">
                    <a:lumMod val="50000"/>
                  </a:schemeClr>
                </a:solidFill>
              </a:rPr>
              <a:t>2015</a:t>
            </a:r>
            <a:endParaRPr lang="fr-FR" sz="4000" b="1" i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861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887811" y="1264602"/>
            <a:ext cx="4250725" cy="712573"/>
          </a:xfrm>
          <a:noFill/>
          <a:ln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rIns="18000">
            <a:normAutofit/>
          </a:bodyPr>
          <a:lstStyle/>
          <a:p>
            <a:r>
              <a:rPr lang="fr-FR" b="1" dirty="0" smtClean="0">
                <a:solidFill>
                  <a:srgbClr val="00B050"/>
                </a:solidFill>
              </a:rPr>
              <a:t>Projet BIODIFOR</a:t>
            </a:r>
            <a:endParaRPr lang="fr-FR" b="1" dirty="0">
              <a:solidFill>
                <a:srgbClr val="00B050"/>
              </a:solidFill>
            </a:endParaRPr>
          </a:p>
          <a:p>
            <a:r>
              <a:rPr lang="fr-FR" sz="1000" b="1" dirty="0" smtClean="0">
                <a:solidFill>
                  <a:schemeClr val="accent2"/>
                </a:solidFill>
              </a:rPr>
              <a:t>-----------------</a:t>
            </a:r>
            <a:endParaRPr lang="fr-FR" sz="1000" dirty="0">
              <a:solidFill>
                <a:schemeClr val="accent2"/>
              </a:solidFill>
            </a:endParaRPr>
          </a:p>
        </p:txBody>
      </p:sp>
      <p:pic>
        <p:nvPicPr>
          <p:cNvPr id="68614" name="Picture 6" descr="P10101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6545" y="4578166"/>
            <a:ext cx="3427455" cy="2292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7750" y="54434"/>
            <a:ext cx="1940128" cy="1257885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9495" y="5163513"/>
            <a:ext cx="1159582" cy="1411847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164" y="5920540"/>
            <a:ext cx="1746186" cy="65482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692" y="4853264"/>
            <a:ext cx="1326238" cy="1741969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98954" y="30815"/>
            <a:ext cx="1299570" cy="1946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9718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3957" name="Rectangle 5"/>
          <p:cNvSpPr>
            <a:spLocks noGrp="1" noChangeArrowheads="1"/>
          </p:cNvSpPr>
          <p:nvPr>
            <p:ph idx="1"/>
          </p:nvPr>
        </p:nvSpPr>
        <p:spPr>
          <a:xfrm>
            <a:off x="0" y="1322388"/>
            <a:ext cx="9144000" cy="5076825"/>
          </a:xfrm>
          <a:noFill/>
          <a:ln/>
        </p:spPr>
        <p:txBody>
          <a:bodyPr>
            <a:normAutofit/>
          </a:bodyPr>
          <a:lstStyle/>
          <a:p>
            <a:pPr marL="524574" lvl="1" indent="0">
              <a:buNone/>
            </a:pPr>
            <a:endParaRPr lang="fr-FR" dirty="0"/>
          </a:p>
          <a:p>
            <a:pPr marL="995363" lvl="2" indent="-7938"/>
            <a:r>
              <a:rPr lang="fr-FR" dirty="0" smtClean="0"/>
              <a:t>- </a:t>
            </a:r>
            <a:r>
              <a:rPr lang="fr-FR" b="1" dirty="0"/>
              <a:t>identifier les</a:t>
            </a:r>
            <a:r>
              <a:rPr lang="fr-FR" dirty="0"/>
              <a:t> </a:t>
            </a:r>
            <a:r>
              <a:rPr lang="fr-FR" b="1" dirty="0"/>
              <a:t>facteurs favorables à la biodiversité </a:t>
            </a:r>
            <a:br>
              <a:rPr lang="fr-FR" b="1" dirty="0"/>
            </a:br>
            <a:r>
              <a:rPr lang="fr-FR" b="1" dirty="0"/>
              <a:t>  et améliorables</a:t>
            </a:r>
            <a:r>
              <a:rPr lang="fr-FR" dirty="0"/>
              <a:t> par la gestion </a:t>
            </a:r>
            <a:r>
              <a:rPr lang="fr-FR" dirty="0" smtClean="0"/>
              <a:t>forestière</a:t>
            </a:r>
          </a:p>
          <a:p>
            <a:pPr marL="995363" lvl="2" indent="-7938"/>
            <a:endParaRPr lang="fr-FR" dirty="0"/>
          </a:p>
          <a:p>
            <a:pPr marL="995363" lvl="2" indent="-7938"/>
            <a:r>
              <a:rPr lang="fr-FR" dirty="0"/>
              <a:t>- </a:t>
            </a:r>
            <a:r>
              <a:rPr lang="fr-FR" b="1" dirty="0"/>
              <a:t>estimer la biodiversité</a:t>
            </a:r>
            <a:r>
              <a:rPr lang="fr-FR" dirty="0"/>
              <a:t> potentielle d’un peuplement </a:t>
            </a:r>
            <a:r>
              <a:rPr lang="fr-FR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(capacité d’accueil) </a:t>
            </a:r>
            <a:r>
              <a:rPr lang="fr-FR" dirty="0"/>
              <a:t>pour l’intégrer dans la gestion courante. </a:t>
            </a:r>
          </a:p>
          <a:p>
            <a:pPr marL="987425" lvl="2" indent="0">
              <a:buNone/>
            </a:pPr>
            <a:endParaRPr lang="fr-FR" dirty="0"/>
          </a:p>
          <a:p>
            <a:pPr marL="995363" lvl="2" indent="-7938"/>
            <a:r>
              <a:rPr lang="fr-FR" dirty="0"/>
              <a:t> - outil de </a:t>
            </a:r>
            <a:r>
              <a:rPr lang="fr-FR" b="1" dirty="0"/>
              <a:t>diagnostic</a:t>
            </a:r>
            <a:r>
              <a:rPr lang="fr-FR" dirty="0"/>
              <a:t> </a:t>
            </a:r>
            <a:r>
              <a:rPr lang="fr-FR" b="1" dirty="0"/>
              <a:t>simple et </a:t>
            </a:r>
            <a:r>
              <a:rPr lang="fr-FR" b="1" dirty="0" smtClean="0"/>
              <a:t>rapide, outil de </a:t>
            </a:r>
            <a:r>
              <a:rPr lang="fr-FR" b="1" dirty="0" err="1" smtClean="0"/>
              <a:t>sensiblilisation</a:t>
            </a:r>
            <a:r>
              <a:rPr lang="fr-FR" b="1" dirty="0" smtClean="0"/>
              <a:t> , </a:t>
            </a:r>
            <a:r>
              <a:rPr lang="fr-FR" dirty="0" smtClean="0"/>
              <a:t> </a:t>
            </a:r>
            <a:r>
              <a:rPr lang="fr-FR" dirty="0"/>
              <a:t>utilisables par les </a:t>
            </a:r>
            <a:r>
              <a:rPr lang="fr-FR" b="1" dirty="0" smtClean="0"/>
              <a:t>gestionnaires et propriétaires forestiers, </a:t>
            </a:r>
            <a:r>
              <a:rPr lang="fr-FR" dirty="0"/>
              <a:t>construit sur des</a:t>
            </a:r>
            <a:r>
              <a:rPr lang="fr-FR" b="1" dirty="0"/>
              <a:t> bases scientifiques </a:t>
            </a:r>
          </a:p>
          <a:p>
            <a:pPr marL="995363" lvl="2" indent="-7938"/>
            <a:endParaRPr lang="fr-FR" dirty="0"/>
          </a:p>
        </p:txBody>
      </p:sp>
      <p:sp>
        <p:nvSpPr>
          <p:cNvPr id="2" name="ZoneTexte 1"/>
          <p:cNvSpPr txBox="1"/>
          <p:nvPr/>
        </p:nvSpPr>
        <p:spPr>
          <a:xfrm>
            <a:off x="469900" y="507657"/>
            <a:ext cx="4102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chemeClr val="accent4">
                    <a:lumMod val="75000"/>
                  </a:schemeClr>
                </a:solidFill>
              </a:rPr>
              <a:t>I. Objectifs de l’IBP</a:t>
            </a:r>
            <a:endParaRPr lang="fr-FR" sz="32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0626" y="103188"/>
            <a:ext cx="1349625" cy="16432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738" name="Rectangle 10"/>
          <p:cNvSpPr>
            <a:spLocks noGrp="1" noChangeArrowheads="1"/>
          </p:cNvSpPr>
          <p:nvPr>
            <p:ph type="title"/>
          </p:nvPr>
        </p:nvSpPr>
        <p:spPr>
          <a:xfrm>
            <a:off x="376238" y="-154434"/>
            <a:ext cx="8767762" cy="1077218"/>
          </a:xfrm>
          <a:noFill/>
        </p:spPr>
        <p:txBody>
          <a:bodyPr wrap="square" rtlCol="0">
            <a:spAutoFit/>
          </a:bodyPr>
          <a:lstStyle/>
          <a:p>
            <a:pPr algn="l" fontAlgn="base">
              <a:spcAft>
                <a:spcPct val="0"/>
              </a:spcAft>
            </a:pPr>
            <a:r>
              <a:rPr lang="fr-FR" sz="3200" dirty="0">
                <a:solidFill>
                  <a:schemeClr val="accent4">
                    <a:lumMod val="75000"/>
                  </a:schemeClr>
                </a:solidFill>
                <a:latin typeface="Arial" charset="0"/>
                <a:ea typeface="+mn-ea"/>
                <a:cs typeface="+mn-cs"/>
              </a:rPr>
              <a:t>II. Pourquoi l’IBP </a:t>
            </a:r>
            <a:r>
              <a:rPr lang="fr-FR" sz="3200" dirty="0" smtClean="0">
                <a:solidFill>
                  <a:schemeClr val="accent4">
                    <a:lumMod val="75000"/>
                  </a:schemeClr>
                </a:solidFill>
                <a:latin typeface="Arial" charset="0"/>
                <a:ea typeface="+mn-ea"/>
                <a:cs typeface="+mn-cs"/>
              </a:rPr>
              <a:t>? Indicateur indirect de la biodiversité</a:t>
            </a:r>
            <a:endParaRPr lang="fr-FR" sz="3200" dirty="0">
              <a:solidFill>
                <a:schemeClr val="accent4">
                  <a:lumMod val="75000"/>
                </a:schemeClr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19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IBP Larrieu &amp; Gonin - 29/11/12 - p. </a:t>
            </a:r>
            <a:fld id="{4E7A155C-6F4D-427A-9142-AB95DF979962}" type="slidenum">
              <a:rPr lang="fr-FR"/>
              <a:pPr/>
              <a:t>3</a:t>
            </a:fld>
            <a:endParaRPr lang="fr-FR"/>
          </a:p>
        </p:txBody>
      </p:sp>
      <p:grpSp>
        <p:nvGrpSpPr>
          <p:cNvPr id="1097730" name="Group 2"/>
          <p:cNvGrpSpPr>
            <a:grpSpLocks/>
          </p:cNvGrpSpPr>
          <p:nvPr/>
        </p:nvGrpSpPr>
        <p:grpSpPr bwMode="auto">
          <a:xfrm>
            <a:off x="6307138" y="3854450"/>
            <a:ext cx="2836862" cy="2813050"/>
            <a:chOff x="3973" y="2428"/>
            <a:chExt cx="1787" cy="1772"/>
          </a:xfrm>
        </p:grpSpPr>
        <p:pic>
          <p:nvPicPr>
            <p:cNvPr id="1097731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3" y="2428"/>
              <a:ext cx="1662" cy="1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097732" name="Group 4"/>
            <p:cNvGrpSpPr>
              <a:grpSpLocks/>
            </p:cNvGrpSpPr>
            <p:nvPr/>
          </p:nvGrpSpPr>
          <p:grpSpPr bwMode="auto">
            <a:xfrm>
              <a:off x="4127" y="3146"/>
              <a:ext cx="1633" cy="1054"/>
              <a:chOff x="4127" y="3146"/>
              <a:chExt cx="1633" cy="1054"/>
            </a:xfrm>
          </p:grpSpPr>
          <p:sp>
            <p:nvSpPr>
              <p:cNvPr id="1097733" name="Text Box 5"/>
              <p:cNvSpPr txBox="1">
                <a:spLocks noChangeAspect="1" noChangeArrowheads="1"/>
              </p:cNvSpPr>
              <p:nvPr/>
            </p:nvSpPr>
            <p:spPr bwMode="auto">
              <a:xfrm>
                <a:off x="4861" y="3146"/>
                <a:ext cx="899" cy="135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18000" tIns="10800" rIns="18000" bIns="10800">
                <a:spAutoFit/>
              </a:bodyPr>
              <a:lstStyle/>
              <a:p>
                <a:r>
                  <a:rPr lang="fr-FR" sz="1200"/>
                  <a:t>Domaine continental</a:t>
                </a:r>
              </a:p>
            </p:txBody>
          </p:sp>
          <p:sp>
            <p:nvSpPr>
              <p:cNvPr id="1097734" name="Text Box 6"/>
              <p:cNvSpPr txBox="1">
                <a:spLocks noChangeAspect="1" noChangeArrowheads="1"/>
              </p:cNvSpPr>
              <p:nvPr/>
            </p:nvSpPr>
            <p:spPr bwMode="auto">
              <a:xfrm>
                <a:off x="4127" y="3447"/>
                <a:ext cx="851" cy="135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18000" tIns="10800" rIns="18000" bIns="10800">
                <a:spAutoFit/>
              </a:bodyPr>
              <a:lstStyle/>
              <a:p>
                <a:r>
                  <a:rPr lang="fr-FR" sz="1200"/>
                  <a:t>Domaine atlantique</a:t>
                </a:r>
              </a:p>
            </p:txBody>
          </p:sp>
          <p:sp>
            <p:nvSpPr>
              <p:cNvPr id="1097735" name="Text Box 7"/>
              <p:cNvSpPr txBox="1">
                <a:spLocks noChangeAspect="1" noChangeArrowheads="1"/>
              </p:cNvSpPr>
              <p:nvPr/>
            </p:nvSpPr>
            <p:spPr bwMode="auto">
              <a:xfrm>
                <a:off x="4870" y="3588"/>
                <a:ext cx="890" cy="25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18000" tIns="10800" rIns="18000" bIns="10800">
                <a:spAutoFit/>
              </a:bodyPr>
              <a:lstStyle/>
              <a:p>
                <a:pPr algn="ctr"/>
                <a:r>
                  <a:rPr lang="fr-FR" sz="1200"/>
                  <a:t>Étages montagnard </a:t>
                </a:r>
              </a:p>
              <a:p>
                <a:pPr algn="ctr"/>
                <a:r>
                  <a:rPr lang="fr-FR" sz="1200"/>
                  <a:t>et subalpin</a:t>
                </a:r>
              </a:p>
            </p:txBody>
          </p:sp>
          <p:sp>
            <p:nvSpPr>
              <p:cNvPr id="1097736" name="Text Box 8"/>
              <p:cNvSpPr txBox="1">
                <a:spLocks noChangeAspect="1" noChangeArrowheads="1"/>
              </p:cNvSpPr>
              <p:nvPr/>
            </p:nvSpPr>
            <p:spPr bwMode="auto">
              <a:xfrm>
                <a:off x="4473" y="3950"/>
                <a:ext cx="1287" cy="25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18000" tIns="10800" rIns="18000" bIns="10800">
                <a:spAutoFit/>
              </a:bodyPr>
              <a:lstStyle/>
              <a:p>
                <a:pPr algn="ctr"/>
                <a:r>
                  <a:rPr lang="fr-FR" sz="1200">
                    <a:solidFill>
                      <a:srgbClr val="FF0000"/>
                    </a:solidFill>
                  </a:rPr>
                  <a:t>Région méditerranéenne : </a:t>
                </a:r>
              </a:p>
              <a:p>
                <a:pPr algn="ctr"/>
                <a:r>
                  <a:rPr lang="fr-FR" sz="1200">
                    <a:solidFill>
                      <a:srgbClr val="FF0000"/>
                    </a:solidFill>
                  </a:rPr>
                  <a:t>version de prédéveloppement</a:t>
                </a:r>
              </a:p>
            </p:txBody>
          </p:sp>
        </p:grpSp>
      </p:grpSp>
      <p:pic>
        <p:nvPicPr>
          <p:cNvPr id="1097737" name="Picture 9" descr="P101012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69" r="40903"/>
          <a:stretch>
            <a:fillRect/>
          </a:stretch>
        </p:blipFill>
        <p:spPr bwMode="auto">
          <a:xfrm>
            <a:off x="4283076" y="934244"/>
            <a:ext cx="1511300" cy="2265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7739" name="Rectangle 11"/>
          <p:cNvSpPr>
            <a:spLocks noChangeArrowheads="1"/>
          </p:cNvSpPr>
          <p:nvPr/>
        </p:nvSpPr>
        <p:spPr bwMode="auto">
          <a:xfrm>
            <a:off x="0" y="4772203"/>
            <a:ext cx="6950075" cy="1677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 marL="85725" indent="-85725">
              <a:tabLst>
                <a:tab pos="1879600" algn="l"/>
                <a:tab pos="2867025" algn="l"/>
              </a:tabLst>
            </a:pP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</a:rPr>
              <a:t>Evaluation de la capacité d’accueil 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sym typeface="Wingdings" pitchFamily="2" charset="2"/>
              </a:rPr>
              <a:t>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</a:rPr>
              <a:t> biodiversité «potentielle»</a:t>
            </a:r>
          </a:p>
          <a:p>
            <a:pPr marL="355600" lvl="1" indent="-88900">
              <a:tabLst>
                <a:tab pos="1879600" algn="l"/>
                <a:tab pos="2867025" algn="l"/>
              </a:tabLst>
            </a:pPr>
            <a:r>
              <a:rPr lang="fr-FR" dirty="0">
                <a:latin typeface="Times New Roman" pitchFamily="18" charset="0"/>
              </a:rPr>
              <a:t>. Niveau décrit : 	</a:t>
            </a:r>
            <a:r>
              <a:rPr lang="fr-FR" b="1" dirty="0">
                <a:latin typeface="Times New Roman" pitchFamily="18" charset="0"/>
              </a:rPr>
              <a:t>espèces et communautés</a:t>
            </a:r>
          </a:p>
          <a:p>
            <a:pPr marL="355600" lvl="1" indent="-88900">
              <a:tabLst>
                <a:tab pos="1879600" algn="l"/>
                <a:tab pos="2867025" algn="l"/>
              </a:tabLst>
            </a:pPr>
            <a:r>
              <a:rPr lang="fr-FR" dirty="0">
                <a:latin typeface="Times New Roman" pitchFamily="18" charset="0"/>
              </a:rPr>
              <a:t>		</a:t>
            </a:r>
            <a:r>
              <a:rPr lang="fr-FR" b="1" dirty="0">
                <a:latin typeface="Times New Roman" pitchFamily="18" charset="0"/>
              </a:rPr>
              <a:t>biodiversité ordinaire</a:t>
            </a:r>
            <a:r>
              <a:rPr lang="fr-FR" dirty="0">
                <a:latin typeface="Times New Roman" pitchFamily="18" charset="0"/>
              </a:rPr>
              <a:t> </a:t>
            </a:r>
          </a:p>
          <a:p>
            <a:pPr marL="355600" lvl="1" indent="-88900">
              <a:tabLst>
                <a:tab pos="1879600" algn="l"/>
                <a:tab pos="2867025" algn="l"/>
              </a:tabLst>
            </a:pPr>
            <a:r>
              <a:rPr lang="fr-FR" dirty="0">
                <a:latin typeface="Times New Roman" pitchFamily="18" charset="0"/>
              </a:rPr>
              <a:t>. Echelle de diagnostic : </a:t>
            </a:r>
            <a:r>
              <a:rPr lang="fr-FR" b="1" dirty="0">
                <a:latin typeface="Times New Roman" pitchFamily="18" charset="0"/>
              </a:rPr>
              <a:t>peuplement </a:t>
            </a:r>
            <a:r>
              <a:rPr lang="fr-FR" b="1" dirty="0" smtClean="0">
                <a:latin typeface="Times New Roman" pitchFamily="18" charset="0"/>
              </a:rPr>
              <a:t>forestier (l’unité de gestion)</a:t>
            </a:r>
            <a:endParaRPr lang="fr-FR" b="1" dirty="0">
              <a:latin typeface="Times New Roman" pitchFamily="18" charset="0"/>
            </a:endParaRPr>
          </a:p>
          <a:p>
            <a:pPr marL="355600" lvl="1" indent="-88900">
              <a:tabLst>
                <a:tab pos="1879600" algn="l"/>
                <a:tab pos="2867025" algn="l"/>
              </a:tabLst>
            </a:pPr>
            <a:r>
              <a:rPr lang="fr-FR" dirty="0">
                <a:latin typeface="Times New Roman" pitchFamily="18" charset="0"/>
              </a:rPr>
              <a:t>. </a:t>
            </a:r>
            <a:r>
              <a:rPr lang="fr-FR" b="1" dirty="0">
                <a:latin typeface="Times New Roman" pitchFamily="18" charset="0"/>
              </a:rPr>
              <a:t>Zone géographique</a:t>
            </a:r>
            <a:r>
              <a:rPr lang="fr-FR" dirty="0">
                <a:latin typeface="Times New Roman" pitchFamily="18" charset="0"/>
              </a:rPr>
              <a:t> d’utilisation</a:t>
            </a:r>
          </a:p>
          <a:p>
            <a:pPr marL="355600" lvl="1" indent="-88900">
              <a:tabLst>
                <a:tab pos="1879600" algn="l"/>
                <a:tab pos="2867025" algn="l"/>
              </a:tabLst>
            </a:pPr>
            <a:r>
              <a:rPr lang="fr-FR" dirty="0">
                <a:latin typeface="Times New Roman" pitchFamily="18" charset="0"/>
              </a:rPr>
              <a:t>. Indicateur composite : 10 facteurs à observer </a:t>
            </a:r>
          </a:p>
        </p:txBody>
      </p:sp>
      <p:sp>
        <p:nvSpPr>
          <p:cNvPr id="1097740" name="Oval 12"/>
          <p:cNvSpPr>
            <a:spLocks noChangeArrowheads="1"/>
          </p:cNvSpPr>
          <p:nvPr/>
        </p:nvSpPr>
        <p:spPr bwMode="auto">
          <a:xfrm>
            <a:off x="6492081" y="2817812"/>
            <a:ext cx="1309687" cy="739775"/>
          </a:xfrm>
          <a:prstGeom prst="ellipse">
            <a:avLst/>
          </a:prstGeom>
          <a:solidFill>
            <a:srgbClr val="CCFFCC">
              <a:alpha val="80000"/>
            </a:srgbClr>
          </a:solidFill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sz="3200" b="1">
                <a:solidFill>
                  <a:srgbClr val="FF0000"/>
                </a:solidFill>
                <a:latin typeface="Times New Roman" pitchFamily="18" charset="0"/>
              </a:rPr>
              <a:t>IBP</a:t>
            </a:r>
          </a:p>
        </p:txBody>
      </p:sp>
      <p:sp>
        <p:nvSpPr>
          <p:cNvPr id="1097741" name="Oval 13"/>
          <p:cNvSpPr>
            <a:spLocks noChangeArrowheads="1"/>
          </p:cNvSpPr>
          <p:nvPr/>
        </p:nvSpPr>
        <p:spPr bwMode="auto">
          <a:xfrm>
            <a:off x="5426075" y="688975"/>
            <a:ext cx="3717925" cy="137795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1097742" name="Line 14"/>
          <p:cNvSpPr>
            <a:spLocks noChangeShapeType="1"/>
          </p:cNvSpPr>
          <p:nvPr/>
        </p:nvSpPr>
        <p:spPr bwMode="auto">
          <a:xfrm flipH="1">
            <a:off x="4109244" y="3422829"/>
            <a:ext cx="2382837" cy="1065212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/>
          <a:lstStyle/>
          <a:p>
            <a:endParaRPr lang="fr-FR"/>
          </a:p>
        </p:txBody>
      </p:sp>
      <p:sp>
        <p:nvSpPr>
          <p:cNvPr id="1097743" name="Rectangle 15"/>
          <p:cNvSpPr>
            <a:spLocks noChangeArrowheads="1"/>
          </p:cNvSpPr>
          <p:nvPr/>
        </p:nvSpPr>
        <p:spPr bwMode="auto">
          <a:xfrm>
            <a:off x="254000" y="1008062"/>
            <a:ext cx="3940175" cy="3662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tabLst>
                <a:tab pos="1612900" algn="l"/>
                <a:tab pos="2867025" algn="l"/>
              </a:tabLst>
            </a:pPr>
            <a:r>
              <a:rPr lang="fr-FR" sz="2000" b="1" dirty="0">
                <a:solidFill>
                  <a:srgbClr val="0033CC"/>
                </a:solidFill>
                <a:latin typeface="Times New Roman" pitchFamily="18" charset="0"/>
              </a:rPr>
              <a:t>Evaluation directe par </a:t>
            </a:r>
          </a:p>
          <a:p>
            <a:pPr>
              <a:tabLst>
                <a:tab pos="1612900" algn="l"/>
                <a:tab pos="2867025" algn="l"/>
              </a:tabLst>
            </a:pPr>
            <a:r>
              <a:rPr lang="fr-FR" sz="2000" b="1" dirty="0">
                <a:solidFill>
                  <a:srgbClr val="0033CC"/>
                </a:solidFill>
                <a:latin typeface="Times New Roman" pitchFamily="18" charset="0"/>
              </a:rPr>
              <a:t>observation des groupes biologiques</a:t>
            </a:r>
          </a:p>
          <a:p>
            <a:pPr marL="465137" lvl="1" indent="-285750">
              <a:buFont typeface="Arial" pitchFamily="34" charset="0"/>
              <a:buChar char="•"/>
              <a:tabLst>
                <a:tab pos="1612900" algn="l"/>
                <a:tab pos="2867025" algn="l"/>
              </a:tabLst>
            </a:pPr>
            <a:r>
              <a:rPr lang="fr-FR" dirty="0">
                <a:latin typeface="Times New Roman" pitchFamily="18" charset="0"/>
              </a:rPr>
              <a:t>. ex. organismes </a:t>
            </a:r>
            <a:r>
              <a:rPr lang="fr-FR" dirty="0" err="1">
                <a:latin typeface="Times New Roman" pitchFamily="18" charset="0"/>
              </a:rPr>
              <a:t>saproxyliques</a:t>
            </a:r>
            <a:endParaRPr lang="fr-FR" dirty="0">
              <a:latin typeface="Times New Roman" pitchFamily="18" charset="0"/>
            </a:endParaRPr>
          </a:p>
          <a:p>
            <a:pPr marL="465137" lvl="1" indent="-285750">
              <a:buFont typeface="Arial" pitchFamily="34" charset="0"/>
              <a:buChar char="•"/>
              <a:tabLst>
                <a:tab pos="1612900" algn="l"/>
                <a:tab pos="2867025" algn="l"/>
              </a:tabLst>
            </a:pPr>
            <a:r>
              <a:rPr lang="fr-FR" dirty="0">
                <a:latin typeface="Times New Roman" pitchFamily="18" charset="0"/>
              </a:rPr>
              <a:t>. listes </a:t>
            </a:r>
            <a:r>
              <a:rPr lang="fr-FR" dirty="0" smtClean="0">
                <a:latin typeface="Times New Roman" pitchFamily="18" charset="0"/>
              </a:rPr>
              <a:t>d’espèces végétales </a:t>
            </a:r>
            <a:r>
              <a:rPr lang="fr-FR" dirty="0">
                <a:latin typeface="Times New Roman" pitchFamily="18" charset="0"/>
              </a:rPr>
              <a:t>et d’habitats : </a:t>
            </a:r>
            <a:br>
              <a:rPr lang="fr-FR" dirty="0">
                <a:latin typeface="Times New Roman" pitchFamily="18" charset="0"/>
              </a:rPr>
            </a:br>
            <a:r>
              <a:rPr lang="fr-FR" dirty="0">
                <a:latin typeface="Times New Roman" pitchFamily="18" charset="0"/>
              </a:rPr>
              <a:t>ZNIEFF, </a:t>
            </a:r>
            <a:r>
              <a:rPr lang="fr-FR" dirty="0" err="1">
                <a:latin typeface="Times New Roman" pitchFamily="18" charset="0"/>
              </a:rPr>
              <a:t>Natura</a:t>
            </a:r>
            <a:r>
              <a:rPr lang="fr-FR" dirty="0">
                <a:latin typeface="Times New Roman" pitchFamily="18" charset="0"/>
              </a:rPr>
              <a:t> 2000…</a:t>
            </a:r>
          </a:p>
          <a:p>
            <a:pPr marL="465137" lvl="1" indent="-285750">
              <a:buFont typeface="Arial" pitchFamily="34" charset="0"/>
              <a:buChar char="•"/>
              <a:tabLst>
                <a:tab pos="1612900" algn="l"/>
                <a:tab pos="2867025" algn="l"/>
              </a:tabLst>
            </a:pPr>
            <a:r>
              <a:rPr lang="fr-FR" dirty="0">
                <a:latin typeface="Times New Roman" pitchFamily="18" charset="0"/>
              </a:rPr>
              <a:t>. </a:t>
            </a:r>
            <a:r>
              <a:rPr lang="fr-FR" dirty="0" smtClean="0">
                <a:latin typeface="Times New Roman" pitchFamily="18" charset="0"/>
              </a:rPr>
              <a:t>Taxons (espèces)  </a:t>
            </a:r>
            <a:r>
              <a:rPr lang="fr-FR" dirty="0" err="1" smtClean="0">
                <a:latin typeface="Times New Roman" pitchFamily="18" charset="0"/>
              </a:rPr>
              <a:t>bioindicateurs</a:t>
            </a:r>
            <a:r>
              <a:rPr lang="fr-FR" dirty="0">
                <a:latin typeface="Times New Roman" pitchFamily="18" charset="0"/>
              </a:rPr>
              <a:t> </a:t>
            </a:r>
            <a:r>
              <a:rPr lang="fr-FR" dirty="0" smtClean="0">
                <a:latin typeface="Times New Roman" pitchFamily="18" charset="0"/>
              </a:rPr>
              <a:t> mais ne représentent pas toutes les composantes fonctionnelles d’un écosystèmes : insectes </a:t>
            </a:r>
            <a:r>
              <a:rPr lang="fr-FR" dirty="0" err="1" smtClean="0">
                <a:latin typeface="Times New Roman" pitchFamily="18" charset="0"/>
              </a:rPr>
              <a:t>saproxyliques</a:t>
            </a:r>
            <a:r>
              <a:rPr lang="fr-FR" dirty="0" smtClean="0">
                <a:latin typeface="Times New Roman" pitchFamily="18" charset="0"/>
              </a:rPr>
              <a:t>,…</a:t>
            </a:r>
          </a:p>
          <a:p>
            <a:pPr marL="465137" lvl="1" indent="-285750">
              <a:buFont typeface="Arial" pitchFamily="34" charset="0"/>
              <a:buChar char="•"/>
              <a:tabLst>
                <a:tab pos="1612900" algn="l"/>
                <a:tab pos="2867025" algn="l"/>
              </a:tabLst>
            </a:pPr>
            <a:r>
              <a:rPr lang="fr-FR" dirty="0" smtClean="0">
                <a:latin typeface="Times New Roman" pitchFamily="18" charset="0"/>
              </a:rPr>
              <a:t> </a:t>
            </a:r>
            <a:r>
              <a:rPr lang="fr-FR" dirty="0">
                <a:latin typeface="Times New Roman" pitchFamily="18" charset="0"/>
              </a:rPr>
              <a:t>méthode longue nécessitant des spécialistes</a:t>
            </a:r>
          </a:p>
        </p:txBody>
      </p:sp>
      <p:sp>
        <p:nvSpPr>
          <p:cNvPr id="1097744" name="Rectangle 16"/>
          <p:cNvSpPr>
            <a:spLocks noChangeArrowheads="1"/>
          </p:cNvSpPr>
          <p:nvPr/>
        </p:nvSpPr>
        <p:spPr bwMode="auto">
          <a:xfrm>
            <a:off x="5575300" y="858838"/>
            <a:ext cx="3517900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 marL="266700" lvl="1" indent="-4763">
              <a:lnSpc>
                <a:spcPct val="90000"/>
              </a:lnSpc>
              <a:spcBef>
                <a:spcPct val="40000"/>
              </a:spcBef>
              <a:buSzPct val="80000"/>
              <a:buFont typeface="Wingdings" pitchFamily="2" charset="2"/>
              <a:buNone/>
              <a:tabLst>
                <a:tab pos="1612900" algn="l"/>
                <a:tab pos="2867025" algn="l"/>
              </a:tabLst>
            </a:pPr>
            <a:r>
              <a:rPr lang="fr-FR" sz="2000" b="1" dirty="0">
                <a:solidFill>
                  <a:srgbClr val="3333FF"/>
                </a:solidFill>
                <a:latin typeface="Times New Roman" pitchFamily="18" charset="0"/>
              </a:rPr>
              <a:t>Evaluation indirecte par observation des </a:t>
            </a:r>
            <a:br>
              <a:rPr lang="fr-FR" sz="2000" b="1" dirty="0">
                <a:solidFill>
                  <a:srgbClr val="3333FF"/>
                </a:solidFill>
                <a:latin typeface="Times New Roman" pitchFamily="18" charset="0"/>
              </a:rPr>
            </a:br>
            <a:r>
              <a:rPr lang="fr-FR" sz="2000" b="1" dirty="0">
                <a:solidFill>
                  <a:srgbClr val="3333FF"/>
                </a:solidFill>
                <a:latin typeface="Times New Roman" pitchFamily="18" charset="0"/>
              </a:rPr>
              <a:t>caractéristiques du peuplement</a:t>
            </a:r>
            <a:r>
              <a:rPr lang="fr-FR" sz="2200" b="1" dirty="0">
                <a:solidFill>
                  <a:srgbClr val="3333FF"/>
                </a:solidFill>
                <a:latin typeface="Times New Roman" pitchFamily="18" charset="0"/>
              </a:rPr>
              <a:t> </a:t>
            </a:r>
            <a:endParaRPr lang="fr-FR" sz="2200" dirty="0">
              <a:latin typeface="Times New Roman" pitchFamily="18" charset="0"/>
            </a:endParaRPr>
          </a:p>
          <a:p>
            <a:pPr marL="623888" lvl="2" indent="-87313">
              <a:lnSpc>
                <a:spcPct val="90000"/>
              </a:lnSpc>
              <a:spcBef>
                <a:spcPct val="20000"/>
              </a:spcBef>
              <a:buFont typeface="Times New Roman" pitchFamily="18" charset="0"/>
              <a:buNone/>
              <a:tabLst>
                <a:tab pos="1612900" algn="l"/>
                <a:tab pos="2867025" algn="l"/>
              </a:tabLst>
            </a:pPr>
            <a:r>
              <a:rPr lang="fr-FR" dirty="0">
                <a:latin typeface="Times New Roman" pitchFamily="18" charset="0"/>
              </a:rPr>
              <a:t>. ex. nombre et diversité du bois mort</a:t>
            </a:r>
          </a:p>
        </p:txBody>
      </p:sp>
      <p:sp>
        <p:nvSpPr>
          <p:cNvPr id="1097745" name="Line 17"/>
          <p:cNvSpPr>
            <a:spLocks noChangeShapeType="1"/>
          </p:cNvSpPr>
          <p:nvPr/>
        </p:nvSpPr>
        <p:spPr bwMode="auto">
          <a:xfrm>
            <a:off x="3317875" y="1609725"/>
            <a:ext cx="1471613" cy="5857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097746" name="Line 18"/>
          <p:cNvSpPr>
            <a:spLocks noChangeShapeType="1"/>
          </p:cNvSpPr>
          <p:nvPr/>
        </p:nvSpPr>
        <p:spPr bwMode="auto">
          <a:xfrm flipH="1" flipV="1">
            <a:off x="5346700" y="1628775"/>
            <a:ext cx="741363" cy="5302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2" name="Rectangle à coins arrondis 1"/>
          <p:cNvSpPr/>
          <p:nvPr/>
        </p:nvSpPr>
        <p:spPr>
          <a:xfrm>
            <a:off x="87312" y="934244"/>
            <a:ext cx="4106863" cy="3810179"/>
          </a:xfrm>
          <a:prstGeom prst="roundRect">
            <a:avLst/>
          </a:prstGeom>
          <a:solidFill>
            <a:schemeClr val="accent1">
              <a:alpha val="2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7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7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977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977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7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97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7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7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7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7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7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7739" grpId="0" build="allAtOnce"/>
      <p:bldP spid="1097740" grpId="0" animBg="1"/>
      <p:bldP spid="1097741" grpId="0" animBg="1"/>
      <p:bldP spid="1097742" grpId="0" animBg="1"/>
      <p:bldP spid="1097744" grpId="0"/>
      <p:bldP spid="1097744" grpId="1"/>
      <p:bldP spid="109774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541" name="Rectangle 5"/>
          <p:cNvSpPr>
            <a:spLocks noGrp="1" noChangeArrowheads="1"/>
          </p:cNvSpPr>
          <p:nvPr>
            <p:ph type="title"/>
          </p:nvPr>
        </p:nvSpPr>
        <p:spPr>
          <a:xfrm>
            <a:off x="376238" y="88612"/>
            <a:ext cx="8767762" cy="584775"/>
          </a:xfrm>
          <a:noFill/>
        </p:spPr>
        <p:txBody>
          <a:bodyPr vert="horz" wrap="square" rtlCol="0" anchor="ctr">
            <a:sp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l" fontAlgn="base">
              <a:spcAft>
                <a:spcPct val="0"/>
              </a:spcAft>
            </a:pPr>
            <a:r>
              <a:rPr lang="fr-FR" sz="3200" dirty="0">
                <a:solidFill>
                  <a:schemeClr val="accent4">
                    <a:lumMod val="75000"/>
                  </a:schemeClr>
                </a:solidFill>
                <a:latin typeface="Arial" charset="0"/>
                <a:ea typeface="+mn-ea"/>
                <a:cs typeface="+mn-cs"/>
              </a:rPr>
              <a:t>III. Historique de l’IBP</a:t>
            </a:r>
          </a:p>
        </p:txBody>
      </p:sp>
      <p:sp>
        <p:nvSpPr>
          <p:cNvPr id="1089538" name="Rectangle 2"/>
          <p:cNvSpPr>
            <a:spLocks noGrp="1" noChangeArrowheads="1"/>
          </p:cNvSpPr>
          <p:nvPr>
            <p:ph idx="1"/>
          </p:nvPr>
        </p:nvSpPr>
        <p:spPr>
          <a:xfrm>
            <a:off x="31750" y="803275"/>
            <a:ext cx="9112250" cy="5946775"/>
          </a:xfrm>
          <a:noFill/>
        </p:spPr>
        <p:txBody>
          <a:bodyPr rIns="0">
            <a:normAutofit lnSpcReduction="10000"/>
          </a:bodyPr>
          <a:lstStyle/>
          <a:p>
            <a:pPr lvl="1">
              <a:tabLst>
                <a:tab pos="1520825" algn="l"/>
              </a:tabLst>
            </a:pPr>
            <a:r>
              <a:rPr lang="fr-FR" dirty="0"/>
              <a:t>Méthode de construction de l’IBP (2004 – 2008) : </a:t>
            </a:r>
          </a:p>
          <a:p>
            <a:pPr marL="1087438" lvl="2" indent="-165100">
              <a:tabLst>
                <a:tab pos="1520825" algn="l"/>
              </a:tabLst>
            </a:pPr>
            <a:r>
              <a:rPr lang="fr-FR" sz="1800" dirty="0"/>
              <a:t>Analyse des données </a:t>
            </a:r>
            <a:r>
              <a:rPr lang="fr-FR" sz="1800" b="1" dirty="0"/>
              <a:t>bibliographiques</a:t>
            </a:r>
            <a:r>
              <a:rPr lang="fr-FR" sz="1800" dirty="0"/>
              <a:t> et des résultats de </a:t>
            </a:r>
            <a:r>
              <a:rPr lang="fr-FR" sz="1800" b="1" dirty="0"/>
              <a:t>dispositifs d’études</a:t>
            </a:r>
            <a:r>
              <a:rPr lang="fr-FR" sz="1800" dirty="0"/>
              <a:t/>
            </a:r>
            <a:br>
              <a:rPr lang="fr-FR" sz="1800" dirty="0"/>
            </a:br>
            <a:r>
              <a:rPr lang="fr-FR" sz="1800" dirty="0"/>
              <a:t>	</a:t>
            </a:r>
            <a:r>
              <a:rPr lang="fr-FR" sz="1800" dirty="0">
                <a:sym typeface="Wingdings" pitchFamily="2" charset="2"/>
              </a:rPr>
              <a:t> </a:t>
            </a:r>
            <a:r>
              <a:rPr lang="fr-FR" sz="1800" dirty="0"/>
              <a:t>choix des facteurs les plus explicatifs de la biodiversité taxonomique</a:t>
            </a:r>
            <a:br>
              <a:rPr lang="fr-FR" sz="1800" dirty="0"/>
            </a:br>
            <a:r>
              <a:rPr lang="fr-FR" sz="1800" dirty="0"/>
              <a:t>	</a:t>
            </a:r>
            <a:r>
              <a:rPr lang="fr-FR" sz="1800" dirty="0">
                <a:sym typeface="Wingdings" pitchFamily="2" charset="2"/>
              </a:rPr>
              <a:t> définition </a:t>
            </a:r>
            <a:r>
              <a:rPr lang="fr-FR" sz="1800" dirty="0"/>
              <a:t>des seuils de notation</a:t>
            </a:r>
          </a:p>
          <a:p>
            <a:pPr marL="1087438" lvl="2" indent="-165100">
              <a:tabLst>
                <a:tab pos="1520825" algn="l"/>
              </a:tabLst>
            </a:pPr>
            <a:r>
              <a:rPr lang="fr-FR" sz="1800" dirty="0"/>
              <a:t>Validation par des </a:t>
            </a:r>
            <a:r>
              <a:rPr lang="fr-FR" sz="1800" b="1" dirty="0"/>
              <a:t>expertises scientifiques</a:t>
            </a:r>
          </a:p>
          <a:p>
            <a:pPr marL="1087438" lvl="2" indent="-165100">
              <a:tabLst>
                <a:tab pos="1520825" algn="l"/>
              </a:tabLst>
            </a:pPr>
            <a:r>
              <a:rPr lang="fr-FR" sz="1800" b="1" dirty="0"/>
              <a:t>Tests</a:t>
            </a:r>
            <a:r>
              <a:rPr lang="fr-FR" sz="1800" dirty="0"/>
              <a:t> de terrain :</a:t>
            </a:r>
          </a:p>
          <a:p>
            <a:pPr lvl="3">
              <a:tabLst>
                <a:tab pos="1520825" algn="l"/>
              </a:tabLst>
            </a:pPr>
            <a:r>
              <a:rPr lang="fr-FR" sz="1600" dirty="0" smtClean="0"/>
              <a:t>évaluation </a:t>
            </a:r>
            <a:r>
              <a:rPr lang="fr-FR" sz="1600" dirty="0"/>
              <a:t>de la pertinence des critères et des seuils </a:t>
            </a:r>
            <a:endParaRPr lang="fr-FR" sz="1600" dirty="0" smtClean="0"/>
          </a:p>
          <a:p>
            <a:pPr lvl="3">
              <a:tabLst>
                <a:tab pos="1520825" algn="l"/>
              </a:tabLst>
            </a:pPr>
            <a:r>
              <a:rPr lang="fr-FR" sz="1600" dirty="0" smtClean="0"/>
              <a:t>Recherches sur </a:t>
            </a:r>
            <a:r>
              <a:rPr lang="fr-FR" sz="1600" dirty="0"/>
              <a:t>la facilité </a:t>
            </a:r>
            <a:r>
              <a:rPr lang="fr-FR" sz="1600" dirty="0" smtClean="0"/>
              <a:t>d’utilisation de l’outil</a:t>
            </a:r>
            <a:endParaRPr lang="fr-FR" sz="1400" dirty="0"/>
          </a:p>
          <a:p>
            <a:pPr lvl="3">
              <a:tabLst>
                <a:tab pos="1520825" algn="l"/>
              </a:tabLst>
            </a:pPr>
            <a:r>
              <a:rPr lang="fr-FR" sz="1600" dirty="0"/>
              <a:t>évaluation de l’effet observateur </a:t>
            </a:r>
            <a:r>
              <a:rPr lang="fr-FR" sz="1400" dirty="0"/>
              <a:t>(3 stages biodiversité IDF</a:t>
            </a:r>
            <a:r>
              <a:rPr lang="fr-FR" sz="1400" dirty="0" smtClean="0"/>
              <a:t>),…</a:t>
            </a:r>
            <a:endParaRPr lang="fr-FR" sz="1400" dirty="0"/>
          </a:p>
          <a:p>
            <a:pPr lvl="1">
              <a:tabLst>
                <a:tab pos="1520825" algn="l"/>
              </a:tabLst>
            </a:pPr>
            <a:r>
              <a:rPr lang="fr-FR" sz="1800" dirty="0"/>
              <a:t>Programme de développement et de recherche (depuis 2009)</a:t>
            </a:r>
          </a:p>
          <a:p>
            <a:pPr marL="1087438" lvl="2" indent="-165100">
              <a:tabLst>
                <a:tab pos="1520825" algn="l"/>
              </a:tabLst>
            </a:pPr>
            <a:r>
              <a:rPr lang="fr-FR" sz="1800" dirty="0"/>
              <a:t>diagnostic test </a:t>
            </a:r>
            <a:r>
              <a:rPr lang="fr-FR" sz="1800" b="1" dirty="0"/>
              <a:t>à l’échelle des peuplements et des massifs </a:t>
            </a:r>
          </a:p>
          <a:p>
            <a:pPr marL="1087438" lvl="2" indent="-165100">
              <a:tabLst>
                <a:tab pos="1520825" algn="l"/>
              </a:tabLst>
            </a:pPr>
            <a:r>
              <a:rPr lang="fr-FR" sz="1800" b="1" dirty="0"/>
              <a:t>base de données</a:t>
            </a:r>
            <a:r>
              <a:rPr lang="fr-FR" sz="1800" dirty="0"/>
              <a:t> nationales </a:t>
            </a:r>
          </a:p>
          <a:p>
            <a:pPr marL="1087438" lvl="2" indent="-165100">
              <a:tabLst>
                <a:tab pos="1520825" algn="l"/>
              </a:tabLst>
            </a:pPr>
            <a:r>
              <a:rPr lang="fr-FR" sz="1800" dirty="0"/>
              <a:t>étude de </a:t>
            </a:r>
            <a:r>
              <a:rPr lang="fr-FR" sz="1800" b="1" dirty="0"/>
              <a:t>l’effet observateur</a:t>
            </a:r>
            <a:r>
              <a:rPr lang="fr-FR" sz="1800" dirty="0"/>
              <a:t> </a:t>
            </a:r>
          </a:p>
          <a:p>
            <a:pPr marL="1087438" lvl="2" indent="-165100">
              <a:tabLst>
                <a:tab pos="1520825" algn="l"/>
              </a:tabLst>
            </a:pPr>
            <a:r>
              <a:rPr lang="fr-FR" sz="1800" dirty="0"/>
              <a:t>extension à la </a:t>
            </a:r>
            <a:r>
              <a:rPr lang="fr-FR" sz="1800" b="1" dirty="0"/>
              <a:t>région méditerranéenne</a:t>
            </a:r>
          </a:p>
          <a:p>
            <a:pPr marL="1087438" lvl="2" indent="-165100">
              <a:tabLst>
                <a:tab pos="1520825" algn="l"/>
              </a:tabLst>
            </a:pPr>
            <a:r>
              <a:rPr lang="fr-FR" sz="1800" dirty="0"/>
              <a:t>Calibration à large échelle de l’IBP </a:t>
            </a:r>
          </a:p>
          <a:p>
            <a:pPr lvl="3">
              <a:tabLst>
                <a:tab pos="1520825" algn="l"/>
              </a:tabLst>
            </a:pPr>
            <a:r>
              <a:rPr lang="fr-FR" sz="1600" dirty="0"/>
              <a:t>relation IBP et taxons </a:t>
            </a:r>
            <a:r>
              <a:rPr lang="fr-FR" sz="1600" dirty="0" err="1"/>
              <a:t>bioindicateurs</a:t>
            </a:r>
            <a:r>
              <a:rPr lang="fr-FR" sz="1600" dirty="0"/>
              <a:t> </a:t>
            </a:r>
          </a:p>
          <a:p>
            <a:pPr lvl="3">
              <a:tabLst>
                <a:tab pos="1520825" algn="l"/>
              </a:tabLst>
            </a:pPr>
            <a:r>
              <a:rPr lang="fr-FR" sz="1600" dirty="0"/>
              <a:t>étude fine des facteurs « bois morts », « TGB » et « </a:t>
            </a:r>
            <a:r>
              <a:rPr lang="fr-FR" sz="1600" dirty="0" err="1"/>
              <a:t>microhabitats</a:t>
            </a:r>
            <a:r>
              <a:rPr lang="fr-FR" sz="1600" dirty="0"/>
              <a:t> liés aux arbres vivants »</a:t>
            </a:r>
            <a:endParaRPr lang="fr-FR" sz="1500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95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95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953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953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953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953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953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953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773" name="Rectangle 21"/>
          <p:cNvSpPr>
            <a:spLocks noGrp="1" noChangeArrowheads="1"/>
          </p:cNvSpPr>
          <p:nvPr>
            <p:ph type="title"/>
          </p:nvPr>
        </p:nvSpPr>
        <p:spPr>
          <a:xfrm>
            <a:off x="376238" y="88612"/>
            <a:ext cx="8767762" cy="584775"/>
          </a:xfrm>
          <a:noFill/>
        </p:spPr>
        <p:txBody>
          <a:bodyPr vert="horz" wrap="square" rtlCol="0" anchor="ctr">
            <a:sp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l" fontAlgn="base">
              <a:spcAft>
                <a:spcPct val="0"/>
              </a:spcAft>
            </a:pPr>
            <a:r>
              <a:rPr lang="fr-FR" sz="3200" dirty="0" smtClean="0">
                <a:solidFill>
                  <a:schemeClr val="accent4">
                    <a:lumMod val="75000"/>
                  </a:schemeClr>
                </a:solidFill>
                <a:latin typeface="Arial" charset="0"/>
                <a:ea typeface="+mn-ea"/>
                <a:cs typeface="+mn-cs"/>
              </a:rPr>
              <a:t>II. Description </a:t>
            </a:r>
            <a:r>
              <a:rPr lang="fr-FR" sz="3200" dirty="0">
                <a:solidFill>
                  <a:schemeClr val="accent4">
                    <a:lumMod val="75000"/>
                  </a:schemeClr>
                </a:solidFill>
                <a:latin typeface="Arial" charset="0"/>
                <a:ea typeface="+mn-ea"/>
                <a:cs typeface="+mn-cs"/>
              </a:rPr>
              <a:t>de l’outil IBP</a:t>
            </a:r>
          </a:p>
        </p:txBody>
      </p:sp>
      <p:sp>
        <p:nvSpPr>
          <p:cNvPr id="1098761" name="Rectangle 9"/>
          <p:cNvSpPr>
            <a:spLocks noGrp="1" noChangeArrowheads="1"/>
          </p:cNvSpPr>
          <p:nvPr>
            <p:ph idx="1"/>
          </p:nvPr>
        </p:nvSpPr>
        <p:spPr>
          <a:xfrm>
            <a:off x="0" y="720725"/>
            <a:ext cx="8186738" cy="4354513"/>
          </a:xfrm>
          <a:noFill/>
          <a:ln/>
        </p:spPr>
        <p:txBody>
          <a:bodyPr>
            <a:normAutofit fontScale="92500" lnSpcReduction="20000"/>
          </a:bodyPr>
          <a:lstStyle/>
          <a:p>
            <a:r>
              <a:rPr lang="fr-FR" b="1" dirty="0" smtClean="0">
                <a:solidFill>
                  <a:srgbClr val="FFDE81"/>
                </a:solidFill>
              </a:rPr>
              <a:t>Un </a:t>
            </a:r>
            <a:r>
              <a:rPr lang="fr-FR" b="1" dirty="0">
                <a:solidFill>
                  <a:srgbClr val="FFDE81"/>
                </a:solidFill>
              </a:rPr>
              <a:t>diagnostic sur le terrain en 3 étapes</a:t>
            </a:r>
          </a:p>
          <a:p>
            <a:pPr lvl="1"/>
            <a:r>
              <a:rPr lang="fr-FR" dirty="0"/>
              <a:t>Description de 10 facteurs après visite rapide </a:t>
            </a:r>
            <a:br>
              <a:rPr lang="fr-FR" dirty="0"/>
            </a:br>
            <a:r>
              <a:rPr lang="fr-FR" b="0" dirty="0"/>
              <a:t>(15-20 </a:t>
            </a:r>
            <a:r>
              <a:rPr lang="fr-FR" b="0" dirty="0" smtClean="0"/>
              <a:t>min/ha)</a:t>
            </a:r>
            <a:r>
              <a:rPr lang="fr-FR" b="0" dirty="0"/>
              <a:t/>
            </a:r>
            <a:br>
              <a:rPr lang="fr-FR" b="0" dirty="0"/>
            </a:br>
            <a:r>
              <a:rPr lang="fr-FR" b="0" dirty="0" smtClean="0"/>
              <a:t>Observation </a:t>
            </a:r>
            <a:r>
              <a:rPr lang="fr-FR" b="0" dirty="0"/>
              <a:t>des arbres, du peuplement et des habitats associés</a:t>
            </a:r>
            <a:br>
              <a:rPr lang="fr-FR" b="0" dirty="0"/>
            </a:br>
            <a:r>
              <a:rPr lang="fr-FR" b="0" dirty="0" smtClean="0"/>
              <a:t>Sans </a:t>
            </a:r>
            <a:r>
              <a:rPr lang="fr-FR" b="0" dirty="0"/>
              <a:t>mesures complexes et </a:t>
            </a:r>
            <a:r>
              <a:rPr lang="fr-FR" b="0" dirty="0" smtClean="0"/>
              <a:t>longues, ni </a:t>
            </a:r>
            <a:r>
              <a:rPr lang="fr-FR" b="0" dirty="0"/>
              <a:t>d’inventaire d’espèces nécessitant des connaissances </a:t>
            </a:r>
            <a:r>
              <a:rPr lang="fr-FR" b="0" dirty="0" smtClean="0"/>
              <a:t> </a:t>
            </a:r>
            <a:r>
              <a:rPr lang="fr-FR" b="0" dirty="0"/>
              <a:t/>
            </a:r>
            <a:br>
              <a:rPr lang="fr-FR" b="0" dirty="0"/>
            </a:br>
            <a:endParaRPr lang="fr-FR" b="0" dirty="0" smtClean="0"/>
          </a:p>
          <a:p>
            <a:pPr lvl="1"/>
            <a:r>
              <a:rPr lang="fr-FR" b="0" dirty="0" smtClean="0"/>
              <a:t>Pour </a:t>
            </a:r>
            <a:r>
              <a:rPr lang="fr-FR" b="0" dirty="0"/>
              <a:t>chaque facteur : </a:t>
            </a:r>
            <a:r>
              <a:rPr lang="fr-FR" dirty="0"/>
              <a:t>valeurs </a:t>
            </a:r>
            <a:r>
              <a:rPr lang="fr-FR" dirty="0" smtClean="0"/>
              <a:t>attribuée : 0</a:t>
            </a:r>
            <a:r>
              <a:rPr lang="fr-FR" dirty="0"/>
              <a:t>, 2 ou 5</a:t>
            </a:r>
            <a:r>
              <a:rPr lang="fr-FR" b="0" dirty="0"/>
              <a:t> </a:t>
            </a:r>
          </a:p>
          <a:p>
            <a:pPr lvl="3"/>
            <a:endParaRPr lang="fr-FR" dirty="0"/>
          </a:p>
          <a:p>
            <a:pPr lvl="1"/>
            <a:r>
              <a:rPr lang="fr-FR" dirty="0"/>
              <a:t>Calcul de l’IBP immédiat  </a:t>
            </a:r>
            <a:r>
              <a:rPr lang="fr-FR" dirty="0" smtClean="0"/>
              <a:t>(somme des valeurs)</a:t>
            </a:r>
            <a:endParaRPr lang="fr-FR" dirty="0"/>
          </a:p>
          <a:p>
            <a:pPr lvl="2"/>
            <a:endParaRPr lang="fr-FR" b="1" dirty="0"/>
          </a:p>
          <a:p>
            <a:pPr lvl="1"/>
            <a:r>
              <a:rPr lang="fr-FR" dirty="0"/>
              <a:t>Visualisation des résultats et interprétation sur le terrain</a:t>
            </a:r>
          </a:p>
        </p:txBody>
      </p:sp>
      <p:pic>
        <p:nvPicPr>
          <p:cNvPr id="1098754" name="Picture 2" descr="conseiller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0374" y="322907"/>
            <a:ext cx="912727" cy="2405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8755" name="Picture 3" descr="conseiller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4218" y="4836434"/>
            <a:ext cx="628650" cy="1606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98756" name="Group 4"/>
          <p:cNvGrpSpPr>
            <a:grpSpLocks/>
          </p:cNvGrpSpPr>
          <p:nvPr/>
        </p:nvGrpSpPr>
        <p:grpSpPr bwMode="auto">
          <a:xfrm>
            <a:off x="101583" y="4836434"/>
            <a:ext cx="2755229" cy="1637717"/>
            <a:chOff x="354" y="7838"/>
            <a:chExt cx="4648" cy="2381"/>
          </a:xfrm>
        </p:grpSpPr>
        <p:pic>
          <p:nvPicPr>
            <p:cNvPr id="1098757" name="Picture 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" y="7838"/>
              <a:ext cx="4648" cy="2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98758" name="AutoShape 6"/>
            <p:cNvSpPr>
              <a:spLocks noChangeArrowheads="1"/>
            </p:cNvSpPr>
            <p:nvPr/>
          </p:nvSpPr>
          <p:spPr bwMode="auto">
            <a:xfrm>
              <a:off x="1804" y="8901"/>
              <a:ext cx="143" cy="143"/>
            </a:xfrm>
            <a:prstGeom prst="star5">
              <a:avLst/>
            </a:prstGeom>
            <a:solidFill>
              <a:srgbClr val="0000FF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</p:grpSp>
      <p:pic>
        <p:nvPicPr>
          <p:cNvPr id="1098762" name="Picture 10" descr="IBP fiche parcours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68866">
            <a:off x="7720807" y="3019858"/>
            <a:ext cx="931863" cy="1316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98763" name="Group 11"/>
          <p:cNvGrpSpPr>
            <a:grpSpLocks/>
          </p:cNvGrpSpPr>
          <p:nvPr/>
        </p:nvGrpSpPr>
        <p:grpSpPr bwMode="auto">
          <a:xfrm>
            <a:off x="7967873" y="3524082"/>
            <a:ext cx="320675" cy="750888"/>
            <a:chOff x="4986" y="2752"/>
            <a:chExt cx="468" cy="667"/>
          </a:xfrm>
        </p:grpSpPr>
        <p:sp>
          <p:nvSpPr>
            <p:cNvPr id="1098764" name="Freeform 12"/>
            <p:cNvSpPr>
              <a:spLocks/>
            </p:cNvSpPr>
            <p:nvPr/>
          </p:nvSpPr>
          <p:spPr bwMode="auto">
            <a:xfrm rot="7320404">
              <a:off x="4909" y="2936"/>
              <a:ext cx="629" cy="293"/>
            </a:xfrm>
            <a:custGeom>
              <a:avLst/>
              <a:gdLst>
                <a:gd name="T0" fmla="*/ 794 w 794"/>
                <a:gd name="T1" fmla="*/ 395 h 414"/>
                <a:gd name="T2" fmla="*/ 710 w 794"/>
                <a:gd name="T3" fmla="*/ 318 h 414"/>
                <a:gd name="T4" fmla="*/ 556 w 794"/>
                <a:gd name="T5" fmla="*/ 210 h 414"/>
                <a:gd name="T6" fmla="*/ 71 w 794"/>
                <a:gd name="T7" fmla="*/ 0 h 414"/>
                <a:gd name="T8" fmla="*/ 23 w 794"/>
                <a:gd name="T9" fmla="*/ 20 h 414"/>
                <a:gd name="T10" fmla="*/ 0 w 794"/>
                <a:gd name="T11" fmla="*/ 83 h 414"/>
                <a:gd name="T12" fmla="*/ 28 w 794"/>
                <a:gd name="T13" fmla="*/ 155 h 414"/>
                <a:gd name="T14" fmla="*/ 570 w 794"/>
                <a:gd name="T15" fmla="*/ 409 h 414"/>
                <a:gd name="T16" fmla="*/ 689 w 794"/>
                <a:gd name="T17" fmla="*/ 393 h 414"/>
                <a:gd name="T18" fmla="*/ 785 w 794"/>
                <a:gd name="T19" fmla="*/ 414 h 414"/>
                <a:gd name="T20" fmla="*/ 794 w 794"/>
                <a:gd name="T21" fmla="*/ 395 h 414"/>
                <a:gd name="T22" fmla="*/ 794 w 794"/>
                <a:gd name="T23" fmla="*/ 395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098765" name="Freeform 13"/>
            <p:cNvSpPr>
              <a:spLocks/>
            </p:cNvSpPr>
            <p:nvPr/>
          </p:nvSpPr>
          <p:spPr bwMode="auto">
            <a:xfrm rot="7320404">
              <a:off x="4893" y="2923"/>
              <a:ext cx="627" cy="290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098766" name="Freeform 14"/>
            <p:cNvSpPr>
              <a:spLocks/>
            </p:cNvSpPr>
            <p:nvPr/>
          </p:nvSpPr>
          <p:spPr bwMode="auto">
            <a:xfrm rot="7320404">
              <a:off x="5000" y="2912"/>
              <a:ext cx="416" cy="265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/>
            </a:p>
          </p:txBody>
        </p:sp>
        <p:grpSp>
          <p:nvGrpSpPr>
            <p:cNvPr id="1098767" name="Group 15"/>
            <p:cNvGrpSpPr>
              <a:grpSpLocks/>
            </p:cNvGrpSpPr>
            <p:nvPr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1098768" name="Freeform 16"/>
              <p:cNvSpPr>
                <a:spLocks/>
              </p:cNvSpPr>
              <p:nvPr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>
                  <a:gd name="T0" fmla="*/ 110 w 150"/>
                  <a:gd name="T1" fmla="*/ 0 h 173"/>
                  <a:gd name="T2" fmla="*/ 40 w 150"/>
                  <a:gd name="T3" fmla="*/ 66 h 173"/>
                  <a:gd name="T4" fmla="*/ 0 w 150"/>
                  <a:gd name="T5" fmla="*/ 173 h 173"/>
                  <a:gd name="T6" fmla="*/ 80 w 150"/>
                  <a:gd name="T7" fmla="*/ 160 h 173"/>
                  <a:gd name="T8" fmla="*/ 103 w 150"/>
                  <a:gd name="T9" fmla="*/ 84 h 173"/>
                  <a:gd name="T10" fmla="*/ 150 w 150"/>
                  <a:gd name="T11" fmla="*/ 27 h 173"/>
                  <a:gd name="T12" fmla="*/ 110 w 150"/>
                  <a:gd name="T13" fmla="*/ 0 h 173"/>
                  <a:gd name="T14" fmla="*/ 110 w 150"/>
                  <a:gd name="T15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098769" name="Freeform 17"/>
              <p:cNvSpPr>
                <a:spLocks/>
              </p:cNvSpPr>
              <p:nvPr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>
                  <a:gd name="T0" fmla="*/ 156 w 1684"/>
                  <a:gd name="T1" fmla="*/ 0 h 880"/>
                  <a:gd name="T2" fmla="*/ 63 w 1684"/>
                  <a:gd name="T3" fmla="*/ 52 h 880"/>
                  <a:gd name="T4" fmla="*/ 0 w 1684"/>
                  <a:gd name="T5" fmla="*/ 208 h 880"/>
                  <a:gd name="T6" fmla="*/ 67 w 1684"/>
                  <a:gd name="T7" fmla="*/ 358 h 880"/>
                  <a:gd name="T8" fmla="*/ 1182 w 1684"/>
                  <a:gd name="T9" fmla="*/ 867 h 880"/>
                  <a:gd name="T10" fmla="*/ 1422 w 1684"/>
                  <a:gd name="T11" fmla="*/ 835 h 880"/>
                  <a:gd name="T12" fmla="*/ 1616 w 1684"/>
                  <a:gd name="T13" fmla="*/ 880 h 880"/>
                  <a:gd name="T14" fmla="*/ 1684 w 1684"/>
                  <a:gd name="T15" fmla="*/ 808 h 880"/>
                  <a:gd name="T16" fmla="*/ 1502 w 1684"/>
                  <a:gd name="T17" fmla="*/ 664 h 880"/>
                  <a:gd name="T18" fmla="*/ 1428 w 1684"/>
                  <a:gd name="T19" fmla="*/ 512 h 880"/>
                  <a:gd name="T20" fmla="*/ 1369 w 1684"/>
                  <a:gd name="T21" fmla="*/ 527 h 880"/>
                  <a:gd name="T22" fmla="*/ 1439 w 1684"/>
                  <a:gd name="T23" fmla="*/ 664 h 880"/>
                  <a:gd name="T24" fmla="*/ 1578 w 1684"/>
                  <a:gd name="T25" fmla="*/ 810 h 880"/>
                  <a:gd name="T26" fmla="*/ 1413 w 1684"/>
                  <a:gd name="T27" fmla="*/ 787 h 880"/>
                  <a:gd name="T28" fmla="*/ 1219 w 1684"/>
                  <a:gd name="T29" fmla="*/ 814 h 880"/>
                  <a:gd name="T30" fmla="*/ 1255 w 1684"/>
                  <a:gd name="T31" fmla="*/ 650 h 880"/>
                  <a:gd name="T32" fmla="*/ 1338 w 1684"/>
                  <a:gd name="T33" fmla="*/ 538 h 880"/>
                  <a:gd name="T34" fmla="*/ 1241 w 1684"/>
                  <a:gd name="T35" fmla="*/ 552 h 880"/>
                  <a:gd name="T36" fmla="*/ 1165 w 1684"/>
                  <a:gd name="T37" fmla="*/ 658 h 880"/>
                  <a:gd name="T38" fmla="*/ 1139 w 1684"/>
                  <a:gd name="T39" fmla="*/ 791 h 880"/>
                  <a:gd name="T40" fmla="*/ 107 w 1684"/>
                  <a:gd name="T41" fmla="*/ 310 h 880"/>
                  <a:gd name="T42" fmla="*/ 80 w 1684"/>
                  <a:gd name="T43" fmla="*/ 215 h 880"/>
                  <a:gd name="T44" fmla="*/ 103 w 1684"/>
                  <a:gd name="T45" fmla="*/ 95 h 880"/>
                  <a:gd name="T46" fmla="*/ 217 w 1684"/>
                  <a:gd name="T47" fmla="*/ 0 h 880"/>
                  <a:gd name="T48" fmla="*/ 156 w 1684"/>
                  <a:gd name="T49" fmla="*/ 0 h 880"/>
                  <a:gd name="T50" fmla="*/ 156 w 1684"/>
                  <a:gd name="T51" fmla="*/ 0 h 8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098770" name="Freeform 18"/>
              <p:cNvSpPr>
                <a:spLocks/>
              </p:cNvSpPr>
              <p:nvPr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098771" name="Freeform 19"/>
              <p:cNvSpPr>
                <a:spLocks/>
              </p:cNvSpPr>
              <p:nvPr/>
            </p:nvSpPr>
            <p:spPr bwMode="auto">
              <a:xfrm rot="7320404">
                <a:off x="5363" y="2874"/>
                <a:ext cx="63" cy="118"/>
              </a:xfrm>
              <a:custGeom>
                <a:avLst/>
                <a:gdLst>
                  <a:gd name="T0" fmla="*/ 116 w 160"/>
                  <a:gd name="T1" fmla="*/ 0 h 335"/>
                  <a:gd name="T2" fmla="*/ 19 w 160"/>
                  <a:gd name="T3" fmla="*/ 106 h 335"/>
                  <a:gd name="T4" fmla="*/ 0 w 160"/>
                  <a:gd name="T5" fmla="*/ 230 h 335"/>
                  <a:gd name="T6" fmla="*/ 33 w 160"/>
                  <a:gd name="T7" fmla="*/ 314 h 335"/>
                  <a:gd name="T8" fmla="*/ 94 w 160"/>
                  <a:gd name="T9" fmla="*/ 335 h 335"/>
                  <a:gd name="T10" fmla="*/ 76 w 160"/>
                  <a:gd name="T11" fmla="*/ 154 h 335"/>
                  <a:gd name="T12" fmla="*/ 160 w 160"/>
                  <a:gd name="T13" fmla="*/ 17 h 335"/>
                  <a:gd name="T14" fmla="*/ 116 w 160"/>
                  <a:gd name="T15" fmla="*/ 0 h 335"/>
                  <a:gd name="T16" fmla="*/ 116 w 160"/>
                  <a:gd name="T17" fmla="*/ 0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098772" name="Freeform 20"/>
              <p:cNvSpPr>
                <a:spLocks/>
              </p:cNvSpPr>
              <p:nvPr/>
            </p:nvSpPr>
            <p:spPr bwMode="auto">
              <a:xfrm rot="7320404">
                <a:off x="5136" y="3000"/>
                <a:ext cx="193" cy="104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</p:grpSp>
      </p:grpSp>
      <p:pic>
        <p:nvPicPr>
          <p:cNvPr id="2" name="Image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8395" y="4836434"/>
            <a:ext cx="2721289" cy="1608535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0390" y="4836434"/>
            <a:ext cx="2717931" cy="1606550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76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7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7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8761" grpId="0" build="p" bldLvl="2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7029" name="Rectangle 5"/>
          <p:cNvSpPr>
            <a:spLocks noGrp="1" noChangeArrowheads="1"/>
          </p:cNvSpPr>
          <p:nvPr>
            <p:ph idx="1"/>
          </p:nvPr>
        </p:nvSpPr>
        <p:spPr>
          <a:xfrm>
            <a:off x="0" y="304006"/>
            <a:ext cx="9144000" cy="579438"/>
          </a:xfrm>
        </p:spPr>
        <p:txBody>
          <a:bodyPr/>
          <a:lstStyle/>
          <a:p>
            <a:r>
              <a:rPr lang="fr-FR" b="1" dirty="0" smtClean="0">
                <a:solidFill>
                  <a:srgbClr val="002060"/>
                </a:solidFill>
              </a:rPr>
              <a:t> Les </a:t>
            </a:r>
            <a:r>
              <a:rPr lang="fr-FR" b="1" dirty="0">
                <a:solidFill>
                  <a:srgbClr val="002060"/>
                </a:solidFill>
              </a:rPr>
              <a:t>10 facteurs à observer dans un peuplement</a:t>
            </a:r>
          </a:p>
        </p:txBody>
      </p:sp>
      <p:sp>
        <p:nvSpPr>
          <p:cNvPr id="897026" name="Line 2"/>
          <p:cNvSpPr>
            <a:spLocks noChangeShapeType="1"/>
          </p:cNvSpPr>
          <p:nvPr/>
        </p:nvSpPr>
        <p:spPr bwMode="auto">
          <a:xfrm>
            <a:off x="5865813" y="-1595438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/>
          <a:lstStyle/>
          <a:p>
            <a:endParaRPr lang="fr-FR"/>
          </a:p>
        </p:txBody>
      </p:sp>
      <p:sp>
        <p:nvSpPr>
          <p:cNvPr id="897027" name="Line 3"/>
          <p:cNvSpPr>
            <a:spLocks noChangeShapeType="1"/>
          </p:cNvSpPr>
          <p:nvPr/>
        </p:nvSpPr>
        <p:spPr bwMode="auto">
          <a:xfrm>
            <a:off x="5865813" y="-1595438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/>
          <a:lstStyle/>
          <a:p>
            <a:endParaRPr lang="fr-FR"/>
          </a:p>
        </p:txBody>
      </p:sp>
      <p:sp>
        <p:nvSpPr>
          <p:cNvPr id="897028" name="Line 4"/>
          <p:cNvSpPr>
            <a:spLocks noChangeShapeType="1"/>
          </p:cNvSpPr>
          <p:nvPr/>
        </p:nvSpPr>
        <p:spPr bwMode="auto">
          <a:xfrm>
            <a:off x="6972300" y="-1595438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/>
          <a:lstStyle/>
          <a:p>
            <a:endParaRPr lang="fr-FR"/>
          </a:p>
        </p:txBody>
      </p:sp>
      <p:pic>
        <p:nvPicPr>
          <p:cNvPr id="897030" name="Picture 6" descr="structure vertical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8" y="2378075"/>
            <a:ext cx="1108075" cy="16652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7031" name="Picture 7" descr="TGB mort au sol(1)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7113" y="1376363"/>
            <a:ext cx="1998662" cy="13319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7032" name="Picture 8" descr="TGB mort debout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125" y="1622425"/>
            <a:ext cx="1108075" cy="16652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7033" name="Picture 9" descr="DOMOGLED_018_LL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2975" y="1622425"/>
            <a:ext cx="1108075" cy="16652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97034" name="Text Box 10"/>
          <p:cNvSpPr txBox="1">
            <a:spLocks noChangeAspect="1" noChangeArrowheads="1"/>
          </p:cNvSpPr>
          <p:nvPr/>
        </p:nvSpPr>
        <p:spPr bwMode="auto">
          <a:xfrm>
            <a:off x="23813" y="6137275"/>
            <a:ext cx="2435225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955675">
              <a:defRPr>
                <a:solidFill>
                  <a:schemeClr val="tx1"/>
                </a:solidFill>
                <a:latin typeface="Arial" charset="0"/>
              </a:defRPr>
            </a:lvl1pPr>
            <a:lvl2pPr defTabSz="955675">
              <a:defRPr>
                <a:solidFill>
                  <a:schemeClr val="tx1"/>
                </a:solidFill>
                <a:latin typeface="Arial" charset="0"/>
              </a:defRPr>
            </a:lvl2pPr>
            <a:lvl3pPr defTabSz="955675">
              <a:defRPr>
                <a:solidFill>
                  <a:schemeClr val="tx1"/>
                </a:solidFill>
                <a:latin typeface="Arial" charset="0"/>
              </a:defRPr>
            </a:lvl3pPr>
            <a:lvl4pPr defTabSz="955675">
              <a:defRPr>
                <a:solidFill>
                  <a:schemeClr val="tx1"/>
                </a:solidFill>
                <a:latin typeface="Arial" charset="0"/>
              </a:defRPr>
            </a:lvl4pPr>
            <a:lvl5pPr defTabSz="955675">
              <a:defRPr>
                <a:solidFill>
                  <a:schemeClr val="tx1"/>
                </a:solidFill>
                <a:latin typeface="Arial" charset="0"/>
              </a:defRPr>
            </a:lvl5pPr>
            <a:lvl6pPr defTabSz="955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defTabSz="955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defTabSz="955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defTabSz="955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fr-FR">
                <a:latin typeface="Times New Roman" pitchFamily="18" charset="0"/>
              </a:rPr>
              <a:t>A - essences forestières autochtones </a:t>
            </a:r>
            <a:r>
              <a:rPr lang="fr-FR" sz="2000">
                <a:latin typeface="Times New Roman" pitchFamily="18" charset="0"/>
                <a:sym typeface="Webdings" pitchFamily="18" charset="2"/>
                <a:hlinkClick r:id="" action="ppaction://noaction"/>
              </a:rPr>
              <a:t></a:t>
            </a:r>
            <a:endParaRPr lang="fr-FR" sz="2000">
              <a:latin typeface="Times New Roman" pitchFamily="18" charset="0"/>
              <a:sym typeface="Webdings" pitchFamily="18" charset="2"/>
            </a:endParaRPr>
          </a:p>
        </p:txBody>
      </p:sp>
      <p:sp>
        <p:nvSpPr>
          <p:cNvPr id="897035" name="Text Box 11"/>
          <p:cNvSpPr txBox="1">
            <a:spLocks noChangeAspect="1" noChangeArrowheads="1"/>
          </p:cNvSpPr>
          <p:nvPr/>
        </p:nvSpPr>
        <p:spPr bwMode="auto">
          <a:xfrm>
            <a:off x="49213" y="4092575"/>
            <a:ext cx="2155825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955675">
              <a:defRPr>
                <a:solidFill>
                  <a:schemeClr val="tx1"/>
                </a:solidFill>
                <a:latin typeface="Arial" charset="0"/>
              </a:defRPr>
            </a:lvl1pPr>
            <a:lvl2pPr defTabSz="955675">
              <a:defRPr>
                <a:solidFill>
                  <a:schemeClr val="tx1"/>
                </a:solidFill>
                <a:latin typeface="Arial" charset="0"/>
              </a:defRPr>
            </a:lvl2pPr>
            <a:lvl3pPr defTabSz="955675">
              <a:defRPr>
                <a:solidFill>
                  <a:schemeClr val="tx1"/>
                </a:solidFill>
                <a:latin typeface="Arial" charset="0"/>
              </a:defRPr>
            </a:lvl3pPr>
            <a:lvl4pPr defTabSz="955675">
              <a:defRPr>
                <a:solidFill>
                  <a:schemeClr val="tx1"/>
                </a:solidFill>
                <a:latin typeface="Arial" charset="0"/>
              </a:defRPr>
            </a:lvl4pPr>
            <a:lvl5pPr defTabSz="955675">
              <a:defRPr>
                <a:solidFill>
                  <a:schemeClr val="tx1"/>
                </a:solidFill>
                <a:latin typeface="Arial" charset="0"/>
              </a:defRPr>
            </a:lvl5pPr>
            <a:lvl6pPr defTabSz="955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defTabSz="955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defTabSz="955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defTabSz="955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fr-FR">
                <a:latin typeface="Times New Roman" pitchFamily="18" charset="0"/>
              </a:rPr>
              <a:t>B - structure verticale </a:t>
            </a:r>
            <a:br>
              <a:rPr lang="fr-FR">
                <a:latin typeface="Times New Roman" pitchFamily="18" charset="0"/>
              </a:rPr>
            </a:br>
            <a:r>
              <a:rPr lang="fr-FR">
                <a:latin typeface="Times New Roman" pitchFamily="18" charset="0"/>
              </a:rPr>
              <a:t>de la végétation </a:t>
            </a:r>
            <a:r>
              <a:rPr lang="fr-FR">
                <a:sym typeface="Webdings" pitchFamily="18" charset="2"/>
                <a:hlinkClick r:id="" action="ppaction://noaction"/>
              </a:rPr>
              <a:t></a:t>
            </a:r>
            <a:endParaRPr lang="fr-FR">
              <a:sym typeface="Webdings" pitchFamily="18" charset="2"/>
            </a:endParaRPr>
          </a:p>
        </p:txBody>
      </p:sp>
      <p:sp>
        <p:nvSpPr>
          <p:cNvPr id="897036" name="Text Box 12"/>
          <p:cNvSpPr txBox="1">
            <a:spLocks noChangeAspect="1" noChangeArrowheads="1"/>
          </p:cNvSpPr>
          <p:nvPr/>
        </p:nvSpPr>
        <p:spPr bwMode="auto">
          <a:xfrm>
            <a:off x="3284538" y="2806700"/>
            <a:ext cx="2570162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955675">
              <a:defRPr>
                <a:solidFill>
                  <a:schemeClr val="tx1"/>
                </a:solidFill>
                <a:latin typeface="Arial" charset="0"/>
              </a:defRPr>
            </a:lvl1pPr>
            <a:lvl2pPr defTabSz="955675">
              <a:defRPr>
                <a:solidFill>
                  <a:schemeClr val="tx1"/>
                </a:solidFill>
                <a:latin typeface="Arial" charset="0"/>
              </a:defRPr>
            </a:lvl2pPr>
            <a:lvl3pPr defTabSz="955675">
              <a:defRPr>
                <a:solidFill>
                  <a:schemeClr val="tx1"/>
                </a:solidFill>
                <a:latin typeface="Arial" charset="0"/>
              </a:defRPr>
            </a:lvl3pPr>
            <a:lvl4pPr defTabSz="955675">
              <a:defRPr>
                <a:solidFill>
                  <a:schemeClr val="tx1"/>
                </a:solidFill>
                <a:latin typeface="Arial" charset="0"/>
              </a:defRPr>
            </a:lvl4pPr>
            <a:lvl5pPr defTabSz="955675">
              <a:defRPr>
                <a:solidFill>
                  <a:schemeClr val="tx1"/>
                </a:solidFill>
                <a:latin typeface="Arial" charset="0"/>
              </a:defRPr>
            </a:lvl5pPr>
            <a:lvl6pPr defTabSz="955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defTabSz="955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defTabSz="955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defTabSz="955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fr-FR">
                <a:latin typeface="Times New Roman" pitchFamily="18" charset="0"/>
              </a:rPr>
              <a:t>D - gros bois morts </a:t>
            </a:r>
          </a:p>
          <a:p>
            <a:pPr algn="ctr"/>
            <a:r>
              <a:rPr lang="fr-FR">
                <a:latin typeface="Times New Roman" pitchFamily="18" charset="0"/>
              </a:rPr>
              <a:t>au sol</a:t>
            </a:r>
          </a:p>
        </p:txBody>
      </p:sp>
      <p:sp>
        <p:nvSpPr>
          <p:cNvPr id="897037" name="Text Box 13"/>
          <p:cNvSpPr txBox="1">
            <a:spLocks noChangeArrowheads="1"/>
          </p:cNvSpPr>
          <p:nvPr/>
        </p:nvSpPr>
        <p:spPr bwMode="auto">
          <a:xfrm>
            <a:off x="5594350" y="3365500"/>
            <a:ext cx="1801813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955675">
              <a:defRPr>
                <a:solidFill>
                  <a:schemeClr val="tx1"/>
                </a:solidFill>
                <a:latin typeface="Arial" charset="0"/>
              </a:defRPr>
            </a:lvl1pPr>
            <a:lvl2pPr defTabSz="955675">
              <a:defRPr>
                <a:solidFill>
                  <a:schemeClr val="tx1"/>
                </a:solidFill>
                <a:latin typeface="Arial" charset="0"/>
              </a:defRPr>
            </a:lvl2pPr>
            <a:lvl3pPr defTabSz="955675">
              <a:defRPr>
                <a:solidFill>
                  <a:schemeClr val="tx1"/>
                </a:solidFill>
                <a:latin typeface="Arial" charset="0"/>
              </a:defRPr>
            </a:lvl3pPr>
            <a:lvl4pPr defTabSz="955675">
              <a:defRPr>
                <a:solidFill>
                  <a:schemeClr val="tx1"/>
                </a:solidFill>
                <a:latin typeface="Arial" charset="0"/>
              </a:defRPr>
            </a:lvl4pPr>
            <a:lvl5pPr defTabSz="955675">
              <a:defRPr>
                <a:solidFill>
                  <a:schemeClr val="tx1"/>
                </a:solidFill>
                <a:latin typeface="Arial" charset="0"/>
              </a:defRPr>
            </a:lvl5pPr>
            <a:lvl6pPr defTabSz="955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defTabSz="955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defTabSz="955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defTabSz="955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fr-FR">
                <a:latin typeface="Times New Roman" pitchFamily="18" charset="0"/>
              </a:rPr>
              <a:t>E - TGB vivants </a:t>
            </a:r>
            <a:r>
              <a:rPr lang="fr-FR">
                <a:sym typeface="Webdings" pitchFamily="18" charset="2"/>
                <a:hlinkClick r:id="" action="ppaction://noaction"/>
              </a:rPr>
              <a:t></a:t>
            </a:r>
            <a:endParaRPr lang="fr-FR">
              <a:sym typeface="Webdings" pitchFamily="18" charset="2"/>
            </a:endParaRPr>
          </a:p>
          <a:p>
            <a:pPr algn="ctr"/>
            <a:endParaRPr lang="fr-FR">
              <a:latin typeface="Times New Roman" pitchFamily="18" charset="0"/>
            </a:endParaRPr>
          </a:p>
        </p:txBody>
      </p:sp>
      <p:sp>
        <p:nvSpPr>
          <p:cNvPr id="897038" name="Text Box 14"/>
          <p:cNvSpPr txBox="1">
            <a:spLocks noChangeAspect="1" noChangeArrowheads="1"/>
          </p:cNvSpPr>
          <p:nvPr/>
        </p:nvSpPr>
        <p:spPr bwMode="auto">
          <a:xfrm>
            <a:off x="1731963" y="3351213"/>
            <a:ext cx="176688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955675">
              <a:defRPr>
                <a:solidFill>
                  <a:schemeClr val="tx1"/>
                </a:solidFill>
                <a:latin typeface="Arial" charset="0"/>
              </a:defRPr>
            </a:lvl1pPr>
            <a:lvl2pPr defTabSz="955675">
              <a:defRPr>
                <a:solidFill>
                  <a:schemeClr val="tx1"/>
                </a:solidFill>
                <a:latin typeface="Arial" charset="0"/>
              </a:defRPr>
            </a:lvl2pPr>
            <a:lvl3pPr defTabSz="955675">
              <a:defRPr>
                <a:solidFill>
                  <a:schemeClr val="tx1"/>
                </a:solidFill>
                <a:latin typeface="Arial" charset="0"/>
              </a:defRPr>
            </a:lvl3pPr>
            <a:lvl4pPr defTabSz="955675">
              <a:defRPr>
                <a:solidFill>
                  <a:schemeClr val="tx1"/>
                </a:solidFill>
                <a:latin typeface="Arial" charset="0"/>
              </a:defRPr>
            </a:lvl4pPr>
            <a:lvl5pPr defTabSz="955675">
              <a:defRPr>
                <a:solidFill>
                  <a:schemeClr val="tx1"/>
                </a:solidFill>
                <a:latin typeface="Arial" charset="0"/>
              </a:defRPr>
            </a:lvl5pPr>
            <a:lvl6pPr defTabSz="955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defTabSz="955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defTabSz="955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defTabSz="955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fr-FR">
                <a:latin typeface="Times New Roman" pitchFamily="18" charset="0"/>
              </a:rPr>
              <a:t>C - gros bois morts </a:t>
            </a:r>
            <a:br>
              <a:rPr lang="fr-FR">
                <a:latin typeface="Times New Roman" pitchFamily="18" charset="0"/>
              </a:rPr>
            </a:br>
            <a:r>
              <a:rPr lang="fr-FR">
                <a:latin typeface="Times New Roman" pitchFamily="18" charset="0"/>
              </a:rPr>
              <a:t>sur pied </a:t>
            </a:r>
            <a:r>
              <a:rPr lang="fr-FR" sz="2000">
                <a:sym typeface="Webdings" pitchFamily="18" charset="2"/>
                <a:hlinkClick r:id="" action="ppaction://noaction"/>
              </a:rPr>
              <a:t></a:t>
            </a:r>
            <a:endParaRPr lang="fr-FR">
              <a:latin typeface="Times New Roman" pitchFamily="18" charset="0"/>
            </a:endParaRPr>
          </a:p>
        </p:txBody>
      </p:sp>
      <p:sp>
        <p:nvSpPr>
          <p:cNvPr id="897039" name="Text Box 15"/>
          <p:cNvSpPr txBox="1">
            <a:spLocks noChangeAspect="1" noChangeArrowheads="1"/>
          </p:cNvSpPr>
          <p:nvPr/>
        </p:nvSpPr>
        <p:spPr bwMode="auto">
          <a:xfrm>
            <a:off x="3316288" y="4540250"/>
            <a:ext cx="2522537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955675">
              <a:defRPr>
                <a:solidFill>
                  <a:schemeClr val="tx1"/>
                </a:solidFill>
                <a:latin typeface="Arial" charset="0"/>
              </a:defRPr>
            </a:lvl1pPr>
            <a:lvl2pPr defTabSz="955675">
              <a:defRPr>
                <a:solidFill>
                  <a:schemeClr val="tx1"/>
                </a:solidFill>
                <a:latin typeface="Arial" charset="0"/>
              </a:defRPr>
            </a:lvl2pPr>
            <a:lvl3pPr defTabSz="955675">
              <a:defRPr>
                <a:solidFill>
                  <a:schemeClr val="tx1"/>
                </a:solidFill>
                <a:latin typeface="Arial" charset="0"/>
              </a:defRPr>
            </a:lvl3pPr>
            <a:lvl4pPr defTabSz="955675">
              <a:defRPr>
                <a:solidFill>
                  <a:schemeClr val="tx1"/>
                </a:solidFill>
                <a:latin typeface="Arial" charset="0"/>
              </a:defRPr>
            </a:lvl4pPr>
            <a:lvl5pPr defTabSz="955675">
              <a:defRPr>
                <a:solidFill>
                  <a:schemeClr val="tx1"/>
                </a:solidFill>
                <a:latin typeface="Arial" charset="0"/>
              </a:defRPr>
            </a:lvl5pPr>
            <a:lvl6pPr defTabSz="955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defTabSz="955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defTabSz="955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defTabSz="955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fr-FR" sz="2000" b="1" dirty="0">
                <a:solidFill>
                  <a:srgbClr val="FFCCFF"/>
                </a:solidFill>
                <a:latin typeface="Times New Roman" pitchFamily="18" charset="0"/>
              </a:rPr>
              <a:t>7 facteurs</a:t>
            </a:r>
            <a:r>
              <a:rPr lang="fr-FR" sz="2000" dirty="0">
                <a:solidFill>
                  <a:srgbClr val="FFCCFF"/>
                </a:solidFill>
                <a:latin typeface="Times New Roman" pitchFamily="18" charset="0"/>
              </a:rPr>
              <a:t> </a:t>
            </a:r>
            <a:br>
              <a:rPr lang="fr-FR" sz="2000" dirty="0">
                <a:solidFill>
                  <a:srgbClr val="FFCCFF"/>
                </a:solidFill>
                <a:latin typeface="Times New Roman" pitchFamily="18" charset="0"/>
              </a:rPr>
            </a:br>
            <a:r>
              <a:rPr lang="fr-FR" sz="2000" b="1" dirty="0">
                <a:solidFill>
                  <a:srgbClr val="FFCCFF"/>
                </a:solidFill>
                <a:latin typeface="Times New Roman" pitchFamily="18" charset="0"/>
              </a:rPr>
              <a:t>liés au peuplement et </a:t>
            </a:r>
            <a:br>
              <a:rPr lang="fr-FR" sz="2000" b="1" dirty="0">
                <a:solidFill>
                  <a:srgbClr val="FFCCFF"/>
                </a:solidFill>
                <a:latin typeface="Times New Roman" pitchFamily="18" charset="0"/>
              </a:rPr>
            </a:br>
            <a:r>
              <a:rPr lang="fr-FR" sz="2000" b="1" dirty="0">
                <a:solidFill>
                  <a:srgbClr val="FFCCFF"/>
                </a:solidFill>
                <a:latin typeface="Times New Roman" pitchFamily="18" charset="0"/>
              </a:rPr>
              <a:t>à la gestion forestière</a:t>
            </a:r>
            <a:endParaRPr lang="fr-FR" sz="2000" dirty="0">
              <a:solidFill>
                <a:srgbClr val="FFCCFF"/>
              </a:solidFill>
              <a:latin typeface="Times New Roman" pitchFamily="18" charset="0"/>
            </a:endParaRPr>
          </a:p>
          <a:p>
            <a:pPr algn="ctr"/>
            <a:r>
              <a:rPr lang="fr-FR" sz="2000" dirty="0">
                <a:solidFill>
                  <a:srgbClr val="FFCCFF"/>
                </a:solidFill>
                <a:latin typeface="Times New Roman" pitchFamily="18" charset="0"/>
              </a:rPr>
              <a:t>(valeur totale sur 35)</a:t>
            </a:r>
          </a:p>
        </p:txBody>
      </p:sp>
      <p:sp>
        <p:nvSpPr>
          <p:cNvPr id="897040" name="Line 16"/>
          <p:cNvSpPr>
            <a:spLocks noChangeAspect="1" noChangeShapeType="1"/>
          </p:cNvSpPr>
          <p:nvPr/>
        </p:nvSpPr>
        <p:spPr bwMode="auto">
          <a:xfrm flipH="1" flipV="1">
            <a:off x="4549775" y="3343275"/>
            <a:ext cx="4763" cy="962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pic>
        <p:nvPicPr>
          <p:cNvPr id="897041" name="Picture 17" descr="clairière Rétezat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7525" y="4748213"/>
            <a:ext cx="2032000" cy="13319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7042" name="Picture 18" descr="diversité essences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63" y="4748213"/>
            <a:ext cx="2001837" cy="13319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7043" name="Picture 19" descr="torche pin Oule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8400" y="2379663"/>
            <a:ext cx="1092200" cy="1663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97044" name="Text Box 20"/>
          <p:cNvSpPr txBox="1">
            <a:spLocks noChangeAspect="1" noChangeArrowheads="1"/>
          </p:cNvSpPr>
          <p:nvPr/>
        </p:nvSpPr>
        <p:spPr bwMode="auto">
          <a:xfrm>
            <a:off x="6637338" y="4052888"/>
            <a:ext cx="25066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955675">
              <a:defRPr>
                <a:solidFill>
                  <a:schemeClr val="tx1"/>
                </a:solidFill>
                <a:latin typeface="Arial" charset="0"/>
              </a:defRPr>
            </a:lvl1pPr>
            <a:lvl2pPr defTabSz="955675">
              <a:defRPr>
                <a:solidFill>
                  <a:schemeClr val="tx1"/>
                </a:solidFill>
                <a:latin typeface="Arial" charset="0"/>
              </a:defRPr>
            </a:lvl2pPr>
            <a:lvl3pPr defTabSz="955675">
              <a:defRPr>
                <a:solidFill>
                  <a:schemeClr val="tx1"/>
                </a:solidFill>
                <a:latin typeface="Arial" charset="0"/>
              </a:defRPr>
            </a:lvl3pPr>
            <a:lvl4pPr defTabSz="955675">
              <a:defRPr>
                <a:solidFill>
                  <a:schemeClr val="tx1"/>
                </a:solidFill>
                <a:latin typeface="Arial" charset="0"/>
              </a:defRPr>
            </a:lvl4pPr>
            <a:lvl5pPr defTabSz="955675">
              <a:defRPr>
                <a:solidFill>
                  <a:schemeClr val="tx1"/>
                </a:solidFill>
                <a:latin typeface="Arial" charset="0"/>
              </a:defRPr>
            </a:lvl5pPr>
            <a:lvl6pPr defTabSz="955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defTabSz="955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defTabSz="955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defTabSz="955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fr-FR">
                <a:latin typeface="Times New Roman" pitchFamily="18" charset="0"/>
              </a:rPr>
              <a:t>F - arbres vivants porteurs de microhabitats </a:t>
            </a:r>
            <a:r>
              <a:rPr lang="fr-FR" sz="2000">
                <a:sym typeface="Webdings" pitchFamily="18" charset="2"/>
                <a:hlinkClick r:id="" action="ppaction://noaction"/>
              </a:rPr>
              <a:t></a:t>
            </a:r>
            <a:endParaRPr lang="fr-FR" sz="2000">
              <a:sym typeface="Webdings" pitchFamily="18" charset="2"/>
            </a:endParaRPr>
          </a:p>
        </p:txBody>
      </p:sp>
      <p:sp>
        <p:nvSpPr>
          <p:cNvPr id="897045" name="Text Box 21"/>
          <p:cNvSpPr txBox="1">
            <a:spLocks noChangeAspect="1" noChangeArrowheads="1"/>
          </p:cNvSpPr>
          <p:nvPr/>
        </p:nvSpPr>
        <p:spPr bwMode="auto">
          <a:xfrm>
            <a:off x="6838950" y="6137275"/>
            <a:ext cx="213836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955675">
              <a:defRPr>
                <a:solidFill>
                  <a:schemeClr val="tx1"/>
                </a:solidFill>
                <a:latin typeface="Arial" charset="0"/>
              </a:defRPr>
            </a:lvl1pPr>
            <a:lvl2pPr defTabSz="955675">
              <a:defRPr>
                <a:solidFill>
                  <a:schemeClr val="tx1"/>
                </a:solidFill>
                <a:latin typeface="Arial" charset="0"/>
              </a:defRPr>
            </a:lvl2pPr>
            <a:lvl3pPr defTabSz="955675">
              <a:defRPr>
                <a:solidFill>
                  <a:schemeClr val="tx1"/>
                </a:solidFill>
                <a:latin typeface="Arial" charset="0"/>
              </a:defRPr>
            </a:lvl3pPr>
            <a:lvl4pPr defTabSz="955675">
              <a:defRPr>
                <a:solidFill>
                  <a:schemeClr val="tx1"/>
                </a:solidFill>
                <a:latin typeface="Arial" charset="0"/>
              </a:defRPr>
            </a:lvl4pPr>
            <a:lvl5pPr defTabSz="955675">
              <a:defRPr>
                <a:solidFill>
                  <a:schemeClr val="tx1"/>
                </a:solidFill>
                <a:latin typeface="Arial" charset="0"/>
              </a:defRPr>
            </a:lvl5pPr>
            <a:lvl6pPr defTabSz="955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defTabSz="955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defTabSz="955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defTabSz="955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fr-FR">
                <a:latin typeface="Times New Roman" pitchFamily="18" charset="0"/>
              </a:rPr>
              <a:t>G - milieux ouverts </a:t>
            </a:r>
            <a:r>
              <a:rPr lang="fr-FR" sz="2000">
                <a:sym typeface="Webdings" pitchFamily="18" charset="2"/>
                <a:hlinkClick r:id="" action="ppaction://noaction"/>
              </a:rPr>
              <a:t></a:t>
            </a:r>
            <a:endParaRPr lang="fr-FR" sz="2000">
              <a:sym typeface="Webdings" pitchFamily="18" charset="2"/>
            </a:endParaRPr>
          </a:p>
        </p:txBody>
      </p:sp>
      <p:sp>
        <p:nvSpPr>
          <p:cNvPr id="897046" name="Line 22"/>
          <p:cNvSpPr>
            <a:spLocks noChangeAspect="1" noChangeShapeType="1"/>
          </p:cNvSpPr>
          <p:nvPr/>
        </p:nvSpPr>
        <p:spPr bwMode="auto">
          <a:xfrm flipV="1">
            <a:off x="5072063" y="3689350"/>
            <a:ext cx="976312" cy="650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897047" name="Line 23"/>
          <p:cNvSpPr>
            <a:spLocks noChangeAspect="1" noChangeShapeType="1"/>
          </p:cNvSpPr>
          <p:nvPr/>
        </p:nvSpPr>
        <p:spPr bwMode="auto">
          <a:xfrm flipH="1" flipV="1">
            <a:off x="3173413" y="3689350"/>
            <a:ext cx="976312" cy="650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897048" name="Line 24"/>
          <p:cNvSpPr>
            <a:spLocks noChangeShapeType="1"/>
          </p:cNvSpPr>
          <p:nvPr/>
        </p:nvSpPr>
        <p:spPr bwMode="auto">
          <a:xfrm flipH="1" flipV="1">
            <a:off x="2255838" y="4248150"/>
            <a:ext cx="1200150" cy="2349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/>
          <a:lstStyle/>
          <a:p>
            <a:endParaRPr lang="fr-FR"/>
          </a:p>
        </p:txBody>
      </p:sp>
      <p:sp>
        <p:nvSpPr>
          <p:cNvPr id="897049" name="Line 25"/>
          <p:cNvSpPr>
            <a:spLocks noChangeShapeType="1"/>
          </p:cNvSpPr>
          <p:nvPr/>
        </p:nvSpPr>
        <p:spPr bwMode="auto">
          <a:xfrm flipV="1">
            <a:off x="5581650" y="4248150"/>
            <a:ext cx="1069975" cy="2349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/>
          <a:lstStyle/>
          <a:p>
            <a:endParaRPr lang="fr-FR"/>
          </a:p>
        </p:txBody>
      </p:sp>
      <p:sp>
        <p:nvSpPr>
          <p:cNvPr id="897050" name="Line 26"/>
          <p:cNvSpPr>
            <a:spLocks noChangeShapeType="1"/>
          </p:cNvSpPr>
          <p:nvPr/>
        </p:nvSpPr>
        <p:spPr bwMode="auto">
          <a:xfrm flipH="1">
            <a:off x="2460625" y="5251450"/>
            <a:ext cx="731838" cy="5286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/>
          <a:lstStyle/>
          <a:p>
            <a:endParaRPr lang="fr-FR"/>
          </a:p>
        </p:txBody>
      </p:sp>
      <p:sp>
        <p:nvSpPr>
          <p:cNvPr id="897051" name="Line 27"/>
          <p:cNvSpPr>
            <a:spLocks noChangeShapeType="1"/>
          </p:cNvSpPr>
          <p:nvPr/>
        </p:nvSpPr>
        <p:spPr bwMode="auto">
          <a:xfrm>
            <a:off x="5937250" y="5199063"/>
            <a:ext cx="720725" cy="5810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/>
          <a:lstStyle/>
          <a:p>
            <a:endParaRPr lang="fr-FR"/>
          </a:p>
        </p:txBody>
      </p:sp>
      <p:grpSp>
        <p:nvGrpSpPr>
          <p:cNvPr id="897060" name="Group 36"/>
          <p:cNvGrpSpPr>
            <a:grpSpLocks/>
          </p:cNvGrpSpPr>
          <p:nvPr/>
        </p:nvGrpSpPr>
        <p:grpSpPr bwMode="auto">
          <a:xfrm>
            <a:off x="1687513" y="1266825"/>
            <a:ext cx="7494587" cy="3344863"/>
            <a:chOff x="1063" y="798"/>
            <a:chExt cx="4721" cy="2107"/>
          </a:xfrm>
        </p:grpSpPr>
        <p:sp>
          <p:nvSpPr>
            <p:cNvPr id="897054" name="Rectangle 30"/>
            <p:cNvSpPr>
              <a:spLocks noChangeArrowheads="1"/>
            </p:cNvSpPr>
            <p:nvPr/>
          </p:nvSpPr>
          <p:spPr bwMode="auto">
            <a:xfrm>
              <a:off x="1063" y="823"/>
              <a:ext cx="4697" cy="2082"/>
            </a:xfrm>
            <a:prstGeom prst="rect">
              <a:avLst/>
            </a:prstGeom>
            <a:noFill/>
            <a:ln w="50800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897055" name="Text Box 31"/>
            <p:cNvSpPr txBox="1">
              <a:spLocks noChangeArrowheads="1"/>
            </p:cNvSpPr>
            <p:nvPr/>
          </p:nvSpPr>
          <p:spPr bwMode="auto">
            <a:xfrm>
              <a:off x="4538" y="798"/>
              <a:ext cx="1246" cy="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fr-FR" sz="2000" b="1">
                  <a:solidFill>
                    <a:srgbClr val="FF3300"/>
                  </a:solidFill>
                  <a:latin typeface="Times New Roman" pitchFamily="18" charset="0"/>
                </a:rPr>
                <a:t>  Bois mort et </a:t>
              </a:r>
            </a:p>
            <a:p>
              <a:r>
                <a:rPr lang="fr-FR" sz="2000" b="1">
                  <a:solidFill>
                    <a:srgbClr val="FF3300"/>
                  </a:solidFill>
                  <a:latin typeface="Times New Roman" pitchFamily="18" charset="0"/>
                </a:rPr>
                <a:t> microhabitats liés aux arbres</a:t>
              </a:r>
            </a:p>
          </p:txBody>
        </p:sp>
      </p:grpSp>
      <p:sp>
        <p:nvSpPr>
          <p:cNvPr id="897056" name="Freeform 32"/>
          <p:cNvSpPr>
            <a:spLocks/>
          </p:cNvSpPr>
          <p:nvPr/>
        </p:nvSpPr>
        <p:spPr bwMode="auto">
          <a:xfrm>
            <a:off x="0" y="1719263"/>
            <a:ext cx="2457450" cy="4941887"/>
          </a:xfrm>
          <a:custGeom>
            <a:avLst/>
            <a:gdLst>
              <a:gd name="T0" fmla="*/ 1525 w 1525"/>
              <a:gd name="T1" fmla="*/ 3113 h 3113"/>
              <a:gd name="T2" fmla="*/ 1525 w 1525"/>
              <a:gd name="T3" fmla="*/ 3113 h 3113"/>
              <a:gd name="T4" fmla="*/ 2 w 1525"/>
              <a:gd name="T5" fmla="*/ 3113 h 3113"/>
              <a:gd name="T6" fmla="*/ 0 w 1525"/>
              <a:gd name="T7" fmla="*/ 0 h 3113"/>
              <a:gd name="T8" fmla="*/ 1071 w 1525"/>
              <a:gd name="T9" fmla="*/ 8 h 3113"/>
              <a:gd name="T10" fmla="*/ 1075 w 1525"/>
              <a:gd name="T11" fmla="*/ 1510 h 3113"/>
              <a:gd name="T12" fmla="*/ 1508 w 1525"/>
              <a:gd name="T13" fmla="*/ 1510 h 3113"/>
              <a:gd name="T14" fmla="*/ 1525 w 1525"/>
              <a:gd name="T15" fmla="*/ 3113 h 3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25" h="3113">
                <a:moveTo>
                  <a:pt x="1525" y="3113"/>
                </a:moveTo>
                <a:lnTo>
                  <a:pt x="1525" y="3113"/>
                </a:lnTo>
                <a:lnTo>
                  <a:pt x="2" y="3113"/>
                </a:lnTo>
                <a:lnTo>
                  <a:pt x="0" y="0"/>
                </a:lnTo>
                <a:lnTo>
                  <a:pt x="1071" y="8"/>
                </a:lnTo>
                <a:lnTo>
                  <a:pt x="1075" y="1510"/>
                </a:lnTo>
                <a:lnTo>
                  <a:pt x="1508" y="1510"/>
                </a:lnTo>
                <a:lnTo>
                  <a:pt x="1525" y="3113"/>
                </a:lnTo>
                <a:close/>
              </a:path>
            </a:pathLst>
          </a:custGeom>
          <a:noFill/>
          <a:ln w="50800">
            <a:solidFill>
              <a:srgbClr val="008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897057" name="Rectangle 33"/>
          <p:cNvSpPr>
            <a:spLocks noChangeArrowheads="1"/>
          </p:cNvSpPr>
          <p:nvPr/>
        </p:nvSpPr>
        <p:spPr bwMode="auto">
          <a:xfrm>
            <a:off x="6764338" y="4662488"/>
            <a:ext cx="2224087" cy="2128837"/>
          </a:xfrm>
          <a:prstGeom prst="rect">
            <a:avLst/>
          </a:prstGeom>
          <a:noFill/>
          <a:ln w="50800">
            <a:solidFill>
              <a:srgbClr val="FF99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897058" name="Text Box 34"/>
          <p:cNvSpPr txBox="1">
            <a:spLocks noChangeArrowheads="1"/>
          </p:cNvSpPr>
          <p:nvPr/>
        </p:nvSpPr>
        <p:spPr bwMode="auto">
          <a:xfrm>
            <a:off x="6958013" y="6337300"/>
            <a:ext cx="18240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sz="2000" b="1">
                <a:solidFill>
                  <a:srgbClr val="FF9900"/>
                </a:solidFill>
                <a:latin typeface="Times New Roman" pitchFamily="18" charset="0"/>
              </a:rPr>
              <a:t>Habitat associé</a:t>
            </a:r>
          </a:p>
        </p:txBody>
      </p:sp>
      <p:sp>
        <p:nvSpPr>
          <p:cNvPr id="897059" name="Text Box 35"/>
          <p:cNvSpPr txBox="1">
            <a:spLocks noChangeArrowheads="1"/>
          </p:cNvSpPr>
          <p:nvPr/>
        </p:nvSpPr>
        <p:spPr bwMode="auto">
          <a:xfrm>
            <a:off x="142875" y="1733550"/>
            <a:ext cx="13541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sz="2000" b="1">
                <a:solidFill>
                  <a:srgbClr val="009900"/>
                </a:solidFill>
                <a:latin typeface="Times New Roman" pitchFamily="18" charset="0"/>
              </a:rPr>
              <a:t>Végétation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7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97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7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97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7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97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7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7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7056" grpId="0" animBg="1"/>
      <p:bldP spid="897057" grpId="0" animBg="1"/>
      <p:bldP spid="897058" grpId="0"/>
      <p:bldP spid="89705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9074" name="Line 2"/>
          <p:cNvSpPr>
            <a:spLocks noChangeShapeType="1"/>
          </p:cNvSpPr>
          <p:nvPr/>
        </p:nvSpPr>
        <p:spPr bwMode="auto">
          <a:xfrm>
            <a:off x="5865813" y="-1595438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/>
          <a:lstStyle/>
          <a:p>
            <a:endParaRPr lang="fr-FR"/>
          </a:p>
        </p:txBody>
      </p:sp>
      <p:sp>
        <p:nvSpPr>
          <p:cNvPr id="899075" name="Line 3"/>
          <p:cNvSpPr>
            <a:spLocks noChangeShapeType="1"/>
          </p:cNvSpPr>
          <p:nvPr/>
        </p:nvSpPr>
        <p:spPr bwMode="auto">
          <a:xfrm>
            <a:off x="5865813" y="-1595438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/>
          <a:lstStyle/>
          <a:p>
            <a:endParaRPr lang="fr-FR"/>
          </a:p>
        </p:txBody>
      </p:sp>
      <p:sp>
        <p:nvSpPr>
          <p:cNvPr id="899076" name="Line 4"/>
          <p:cNvSpPr>
            <a:spLocks noChangeShapeType="1"/>
          </p:cNvSpPr>
          <p:nvPr/>
        </p:nvSpPr>
        <p:spPr bwMode="auto">
          <a:xfrm>
            <a:off x="6972300" y="-1595438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/>
          <a:lstStyle/>
          <a:p>
            <a:endParaRPr lang="fr-FR"/>
          </a:p>
        </p:txBody>
      </p:sp>
      <p:sp>
        <p:nvSpPr>
          <p:cNvPr id="899077" name="Text Box 5"/>
          <p:cNvSpPr txBox="1">
            <a:spLocks noChangeAspect="1" noChangeArrowheads="1"/>
          </p:cNvSpPr>
          <p:nvPr/>
        </p:nvSpPr>
        <p:spPr bwMode="auto">
          <a:xfrm>
            <a:off x="3098800" y="1196975"/>
            <a:ext cx="29591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955675">
              <a:defRPr>
                <a:solidFill>
                  <a:schemeClr val="tx1"/>
                </a:solidFill>
                <a:latin typeface="Arial" charset="0"/>
              </a:defRPr>
            </a:lvl1pPr>
            <a:lvl2pPr defTabSz="955675">
              <a:defRPr>
                <a:solidFill>
                  <a:schemeClr val="tx1"/>
                </a:solidFill>
                <a:latin typeface="Arial" charset="0"/>
              </a:defRPr>
            </a:lvl2pPr>
            <a:lvl3pPr defTabSz="955675">
              <a:defRPr>
                <a:solidFill>
                  <a:schemeClr val="tx1"/>
                </a:solidFill>
                <a:latin typeface="Arial" charset="0"/>
              </a:defRPr>
            </a:lvl3pPr>
            <a:lvl4pPr defTabSz="955675">
              <a:defRPr>
                <a:solidFill>
                  <a:schemeClr val="tx1"/>
                </a:solidFill>
                <a:latin typeface="Arial" charset="0"/>
              </a:defRPr>
            </a:lvl4pPr>
            <a:lvl5pPr defTabSz="955675">
              <a:defRPr>
                <a:solidFill>
                  <a:schemeClr val="tx1"/>
                </a:solidFill>
                <a:latin typeface="Arial" charset="0"/>
              </a:defRPr>
            </a:lvl5pPr>
            <a:lvl6pPr defTabSz="955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defTabSz="955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defTabSz="955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defTabSz="955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fr-FR" sz="2000" b="1" dirty="0">
                <a:solidFill>
                  <a:srgbClr val="FFCCFF"/>
                </a:solidFill>
                <a:latin typeface="Times New Roman" pitchFamily="18" charset="0"/>
              </a:rPr>
              <a:t>3 facteurs liés au contexte</a:t>
            </a:r>
          </a:p>
          <a:p>
            <a:pPr algn="ctr"/>
            <a:r>
              <a:rPr lang="fr-FR" sz="2000" b="1" dirty="0">
                <a:solidFill>
                  <a:srgbClr val="FFCCFF"/>
                </a:solidFill>
                <a:latin typeface="Times New Roman" pitchFamily="18" charset="0"/>
              </a:rPr>
              <a:t> (valeur totale sur 15)</a:t>
            </a:r>
          </a:p>
        </p:txBody>
      </p:sp>
      <p:sp>
        <p:nvSpPr>
          <p:cNvPr id="899078" name="Text Box 6"/>
          <p:cNvSpPr txBox="1">
            <a:spLocks noChangeAspect="1" noChangeArrowheads="1"/>
          </p:cNvSpPr>
          <p:nvPr/>
        </p:nvSpPr>
        <p:spPr bwMode="auto">
          <a:xfrm>
            <a:off x="155575" y="4079875"/>
            <a:ext cx="23622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defTabSz="955675">
              <a:defRPr>
                <a:solidFill>
                  <a:schemeClr val="tx1"/>
                </a:solidFill>
                <a:latin typeface="Arial" charset="0"/>
              </a:defRPr>
            </a:lvl1pPr>
            <a:lvl2pPr defTabSz="955675">
              <a:defRPr>
                <a:solidFill>
                  <a:schemeClr val="tx1"/>
                </a:solidFill>
                <a:latin typeface="Arial" charset="0"/>
              </a:defRPr>
            </a:lvl2pPr>
            <a:lvl3pPr defTabSz="955675">
              <a:defRPr>
                <a:solidFill>
                  <a:schemeClr val="tx1"/>
                </a:solidFill>
                <a:latin typeface="Arial" charset="0"/>
              </a:defRPr>
            </a:lvl3pPr>
            <a:lvl4pPr defTabSz="955675">
              <a:defRPr>
                <a:solidFill>
                  <a:schemeClr val="tx1"/>
                </a:solidFill>
                <a:latin typeface="Arial" charset="0"/>
              </a:defRPr>
            </a:lvl4pPr>
            <a:lvl5pPr defTabSz="955675">
              <a:defRPr>
                <a:solidFill>
                  <a:schemeClr val="tx1"/>
                </a:solidFill>
                <a:latin typeface="Arial" charset="0"/>
              </a:defRPr>
            </a:lvl5pPr>
            <a:lvl6pPr defTabSz="955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defTabSz="955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defTabSz="955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defTabSz="955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fr-FR">
                <a:latin typeface="Times New Roman" pitchFamily="18" charset="0"/>
              </a:rPr>
              <a:t>H - continuité temporelle </a:t>
            </a:r>
          </a:p>
          <a:p>
            <a:pPr algn="ctr"/>
            <a:r>
              <a:rPr lang="fr-FR">
                <a:latin typeface="Times New Roman" pitchFamily="18" charset="0"/>
              </a:rPr>
              <a:t> de l’état boisé </a:t>
            </a:r>
            <a:r>
              <a:rPr lang="fr-FR">
                <a:sym typeface="Webdings" pitchFamily="18" charset="2"/>
                <a:hlinkClick r:id="" action="ppaction://noaction"/>
              </a:rPr>
              <a:t></a:t>
            </a:r>
            <a:endParaRPr lang="fr-FR">
              <a:sym typeface="Webdings" pitchFamily="18" charset="2"/>
            </a:endParaRPr>
          </a:p>
        </p:txBody>
      </p:sp>
      <p:sp>
        <p:nvSpPr>
          <p:cNvPr id="899079" name="Text Box 7"/>
          <p:cNvSpPr txBox="1">
            <a:spLocks noChangeAspect="1" noChangeArrowheads="1"/>
          </p:cNvSpPr>
          <p:nvPr/>
        </p:nvSpPr>
        <p:spPr bwMode="auto">
          <a:xfrm>
            <a:off x="3421063" y="5257800"/>
            <a:ext cx="22987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defTabSz="955675">
              <a:defRPr>
                <a:solidFill>
                  <a:schemeClr val="tx1"/>
                </a:solidFill>
                <a:latin typeface="Arial" charset="0"/>
              </a:defRPr>
            </a:lvl1pPr>
            <a:lvl2pPr defTabSz="955675">
              <a:defRPr>
                <a:solidFill>
                  <a:schemeClr val="tx1"/>
                </a:solidFill>
                <a:latin typeface="Arial" charset="0"/>
              </a:defRPr>
            </a:lvl2pPr>
            <a:lvl3pPr defTabSz="955675">
              <a:defRPr>
                <a:solidFill>
                  <a:schemeClr val="tx1"/>
                </a:solidFill>
                <a:latin typeface="Arial" charset="0"/>
              </a:defRPr>
            </a:lvl3pPr>
            <a:lvl4pPr defTabSz="955675">
              <a:defRPr>
                <a:solidFill>
                  <a:schemeClr val="tx1"/>
                </a:solidFill>
                <a:latin typeface="Arial" charset="0"/>
              </a:defRPr>
            </a:lvl4pPr>
            <a:lvl5pPr defTabSz="955675">
              <a:defRPr>
                <a:solidFill>
                  <a:schemeClr val="tx1"/>
                </a:solidFill>
                <a:latin typeface="Arial" charset="0"/>
              </a:defRPr>
            </a:lvl5pPr>
            <a:lvl6pPr defTabSz="955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defTabSz="955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defTabSz="955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defTabSz="955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fr-FR">
                <a:latin typeface="Times New Roman" pitchFamily="18" charset="0"/>
              </a:rPr>
              <a:t>I - habitats aquatiques </a:t>
            </a:r>
            <a:r>
              <a:rPr lang="fr-FR">
                <a:sym typeface="Webdings" pitchFamily="18" charset="2"/>
                <a:hlinkClick r:id="" action="ppaction://noaction"/>
              </a:rPr>
              <a:t></a:t>
            </a:r>
            <a:endParaRPr lang="fr-FR">
              <a:sym typeface="Webdings" pitchFamily="18" charset="2"/>
            </a:endParaRPr>
          </a:p>
        </p:txBody>
      </p:sp>
      <p:sp>
        <p:nvSpPr>
          <p:cNvPr id="899080" name="Text Box 8"/>
          <p:cNvSpPr txBox="1">
            <a:spLocks noChangeAspect="1" noChangeArrowheads="1"/>
          </p:cNvSpPr>
          <p:nvPr/>
        </p:nvSpPr>
        <p:spPr bwMode="auto">
          <a:xfrm>
            <a:off x="7000875" y="4071938"/>
            <a:ext cx="17716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defTabSz="955675">
              <a:defRPr>
                <a:solidFill>
                  <a:schemeClr val="tx1"/>
                </a:solidFill>
                <a:latin typeface="Arial" charset="0"/>
              </a:defRPr>
            </a:lvl1pPr>
            <a:lvl2pPr defTabSz="955675">
              <a:defRPr>
                <a:solidFill>
                  <a:schemeClr val="tx1"/>
                </a:solidFill>
                <a:latin typeface="Arial" charset="0"/>
              </a:defRPr>
            </a:lvl2pPr>
            <a:lvl3pPr defTabSz="955675">
              <a:defRPr>
                <a:solidFill>
                  <a:schemeClr val="tx1"/>
                </a:solidFill>
                <a:latin typeface="Arial" charset="0"/>
              </a:defRPr>
            </a:lvl3pPr>
            <a:lvl4pPr defTabSz="955675">
              <a:defRPr>
                <a:solidFill>
                  <a:schemeClr val="tx1"/>
                </a:solidFill>
                <a:latin typeface="Arial" charset="0"/>
              </a:defRPr>
            </a:lvl4pPr>
            <a:lvl5pPr defTabSz="955675">
              <a:defRPr>
                <a:solidFill>
                  <a:schemeClr val="tx1"/>
                </a:solidFill>
                <a:latin typeface="Arial" charset="0"/>
              </a:defRPr>
            </a:lvl5pPr>
            <a:lvl6pPr defTabSz="955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defTabSz="955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defTabSz="955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defTabSz="955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fr-FR">
                <a:latin typeface="Times New Roman" pitchFamily="18" charset="0"/>
              </a:rPr>
              <a:t>J - milieux rocheux</a:t>
            </a:r>
          </a:p>
        </p:txBody>
      </p:sp>
      <p:sp>
        <p:nvSpPr>
          <p:cNvPr id="899081" name="Line 9"/>
          <p:cNvSpPr>
            <a:spLocks noChangeAspect="1" noChangeShapeType="1"/>
          </p:cNvSpPr>
          <p:nvPr/>
        </p:nvSpPr>
        <p:spPr bwMode="auto">
          <a:xfrm flipH="1">
            <a:off x="931863" y="1728788"/>
            <a:ext cx="2087562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899082" name="Line 10"/>
          <p:cNvSpPr>
            <a:spLocks noChangeAspect="1" noChangeShapeType="1"/>
          </p:cNvSpPr>
          <p:nvPr/>
        </p:nvSpPr>
        <p:spPr bwMode="auto">
          <a:xfrm>
            <a:off x="6249988" y="1728788"/>
            <a:ext cx="1944687" cy="5746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pic>
        <p:nvPicPr>
          <p:cNvPr id="899083" name="Picture 11" descr="pinède cors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5300" y="2703513"/>
            <a:ext cx="2032000" cy="13319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9084" name="Picture 12" descr="ruisseau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0" y="3889375"/>
            <a:ext cx="2032000" cy="13319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9085" name="Picture 13" descr="cassini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2703513"/>
            <a:ext cx="2124075" cy="13319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99086" name="Line 14"/>
          <p:cNvSpPr>
            <a:spLocks noChangeShapeType="1"/>
          </p:cNvSpPr>
          <p:nvPr/>
        </p:nvSpPr>
        <p:spPr bwMode="auto">
          <a:xfrm>
            <a:off x="4572000" y="1924050"/>
            <a:ext cx="0" cy="16906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/>
          <a:lstStyle/>
          <a:p>
            <a:endParaRPr lang="fr-FR"/>
          </a:p>
        </p:txBody>
      </p:sp>
      <p:sp>
        <p:nvSpPr>
          <p:cNvPr id="899088" name="Rectangle 16"/>
          <p:cNvSpPr>
            <a:spLocks noChangeArrowheads="1"/>
          </p:cNvSpPr>
          <p:nvPr/>
        </p:nvSpPr>
        <p:spPr bwMode="auto">
          <a:xfrm>
            <a:off x="3255963" y="2411413"/>
            <a:ext cx="5837237" cy="3581400"/>
          </a:xfrm>
          <a:prstGeom prst="rect">
            <a:avLst/>
          </a:prstGeom>
          <a:noFill/>
          <a:ln w="50800" algn="ctr">
            <a:solidFill>
              <a:srgbClr val="FF99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899089" name="Text Box 17"/>
          <p:cNvSpPr txBox="1">
            <a:spLocks noChangeArrowheads="1"/>
          </p:cNvSpPr>
          <p:nvPr/>
        </p:nvSpPr>
        <p:spPr bwMode="auto">
          <a:xfrm>
            <a:off x="6938963" y="5475288"/>
            <a:ext cx="202088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50800" algn="ctr">
                <a:solidFill>
                  <a:srgbClr val="FF99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sz="2000" b="1">
                <a:solidFill>
                  <a:srgbClr val="FF9900"/>
                </a:solidFill>
                <a:latin typeface="Times New Roman" pitchFamily="18" charset="0"/>
              </a:rPr>
              <a:t>Habitats associés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9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9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9088" grpId="0" animBg="1"/>
      <p:bldP spid="89908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4068" name="Picture 4" descr="P1060142 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00" y="571692"/>
            <a:ext cx="5112676" cy="6286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84066" name="Rectangle 2"/>
          <p:cNvSpPr>
            <a:spLocks noGrp="1" noChangeArrowheads="1"/>
          </p:cNvSpPr>
          <p:nvPr>
            <p:ph idx="1"/>
          </p:nvPr>
        </p:nvSpPr>
        <p:spPr>
          <a:xfrm>
            <a:off x="241300" y="765175"/>
            <a:ext cx="5112676" cy="5478463"/>
          </a:xfrm>
          <a:solidFill>
            <a:schemeClr val="bg1">
              <a:lumMod val="50000"/>
              <a:lumOff val="50000"/>
              <a:alpha val="56000"/>
            </a:schemeClr>
          </a:solidFill>
        </p:spPr>
        <p:txBody>
          <a:bodyPr>
            <a:normAutofit fontScale="92500" lnSpcReduction="10000"/>
          </a:bodyPr>
          <a:lstStyle/>
          <a:p>
            <a:pPr>
              <a:tabLst>
                <a:tab pos="1252538" algn="l"/>
                <a:tab pos="2600325" algn="l"/>
                <a:tab pos="3232150" algn="l"/>
                <a:tab pos="4484688" algn="l"/>
              </a:tabLst>
            </a:pPr>
            <a:r>
              <a:rPr lang="fr-FR" b="1" dirty="0"/>
              <a:t>Chaque facteur est clairement défini</a:t>
            </a:r>
          </a:p>
          <a:p>
            <a:pPr lvl="1">
              <a:tabLst>
                <a:tab pos="1252538" algn="l"/>
                <a:tab pos="2600325" algn="l"/>
                <a:tab pos="3232150" algn="l"/>
                <a:tab pos="4484688" algn="l"/>
              </a:tabLst>
            </a:pPr>
            <a:r>
              <a:rPr lang="fr-FR" b="1" dirty="0"/>
              <a:t>Grille détaillée de diagnostic</a:t>
            </a:r>
          </a:p>
          <a:p>
            <a:pPr lvl="1">
              <a:tabLst>
                <a:tab pos="1252538" algn="l"/>
                <a:tab pos="2600325" algn="l"/>
                <a:tab pos="3232150" algn="l"/>
                <a:tab pos="4484688" algn="l"/>
              </a:tabLst>
            </a:pPr>
            <a:r>
              <a:rPr lang="fr-FR" b="1" dirty="0"/>
              <a:t>Ex : structure verticale de la végétation</a:t>
            </a:r>
          </a:p>
          <a:p>
            <a:pPr lvl="2">
              <a:tabLst>
                <a:tab pos="1252538" algn="l"/>
                <a:tab pos="2600325" algn="l"/>
                <a:tab pos="3232150" algn="l"/>
                <a:tab pos="4484688" algn="l"/>
              </a:tabLst>
            </a:pPr>
            <a:r>
              <a:rPr lang="fr-FR" b="1" dirty="0"/>
              <a:t>4 strates à observer (≥ </a:t>
            </a:r>
            <a:r>
              <a:rPr lang="fr-FR" b="1" dirty="0" smtClean="0"/>
              <a:t>20 </a:t>
            </a:r>
            <a:r>
              <a:rPr lang="fr-FR" b="1" dirty="0"/>
              <a:t>%) :</a:t>
            </a:r>
          </a:p>
          <a:p>
            <a:pPr lvl="4">
              <a:tabLst>
                <a:tab pos="1252538" algn="l"/>
                <a:tab pos="2600325" algn="l"/>
                <a:tab pos="3232150" algn="l"/>
                <a:tab pos="4484688" algn="l"/>
              </a:tabLst>
            </a:pPr>
            <a:r>
              <a:rPr lang="fr-FR" b="1" dirty="0">
                <a:solidFill>
                  <a:schemeClr val="tx1">
                    <a:lumMod val="95000"/>
                  </a:schemeClr>
                </a:solidFill>
              </a:rPr>
              <a:t>herbacée et semi-ligneuse</a:t>
            </a:r>
          </a:p>
          <a:p>
            <a:pPr lvl="4">
              <a:tabLst>
                <a:tab pos="1252538" algn="l"/>
                <a:tab pos="2600325" algn="l"/>
                <a:tab pos="3232150" algn="l"/>
                <a:tab pos="4484688" algn="l"/>
              </a:tabLst>
            </a:pPr>
            <a:r>
              <a:rPr lang="fr-FR" b="1" dirty="0">
                <a:solidFill>
                  <a:schemeClr val="tx1">
                    <a:lumMod val="95000"/>
                  </a:schemeClr>
                </a:solidFill>
              </a:rPr>
              <a:t>sur les ligneux, strate occupée par le </a:t>
            </a:r>
            <a:r>
              <a:rPr lang="fr-FR" b="1" dirty="0" smtClean="0">
                <a:solidFill>
                  <a:schemeClr val="tx1">
                    <a:lumMod val="95000"/>
                  </a:schemeClr>
                </a:solidFill>
              </a:rPr>
              <a:t>:</a:t>
            </a:r>
          </a:p>
          <a:p>
            <a:pPr marL="1362456" lvl="4" indent="0">
              <a:buNone/>
              <a:tabLst>
                <a:tab pos="1252538" algn="l"/>
                <a:tab pos="2600325" algn="l"/>
                <a:tab pos="3232150" algn="l"/>
                <a:tab pos="4484688" algn="l"/>
              </a:tabLst>
            </a:pPr>
            <a:r>
              <a:rPr lang="fr-FR" sz="1700" b="1" dirty="0" smtClean="0"/>
              <a:t>feuillage </a:t>
            </a:r>
            <a:r>
              <a:rPr lang="fr-FR" sz="1700" b="1" dirty="0"/>
              <a:t>bas (&lt; 7 m)</a:t>
            </a:r>
            <a:br>
              <a:rPr lang="fr-FR" sz="1700" b="1" dirty="0"/>
            </a:br>
            <a:r>
              <a:rPr lang="fr-FR" sz="1700" b="1" dirty="0" smtClean="0"/>
              <a:t>feuillage </a:t>
            </a:r>
            <a:r>
              <a:rPr lang="fr-FR" sz="1700" b="1" dirty="0"/>
              <a:t>intermédiaire (7-20 m)</a:t>
            </a:r>
            <a:br>
              <a:rPr lang="fr-FR" sz="1700" b="1" dirty="0"/>
            </a:br>
            <a:r>
              <a:rPr lang="fr-FR" sz="1700" b="1" dirty="0" smtClean="0"/>
              <a:t>feuillage </a:t>
            </a:r>
            <a:r>
              <a:rPr lang="fr-FR" sz="1700" b="1" dirty="0"/>
              <a:t>haut (&gt; 20 m) </a:t>
            </a:r>
          </a:p>
          <a:p>
            <a:pPr lvl="2">
              <a:tabLst>
                <a:tab pos="1252538" algn="l"/>
                <a:tab pos="2600325" algn="l"/>
                <a:tab pos="3232150" algn="l"/>
                <a:tab pos="4484688" algn="l"/>
              </a:tabLst>
            </a:pPr>
            <a:endParaRPr lang="fr-FR" b="1" dirty="0"/>
          </a:p>
          <a:p>
            <a:pPr lvl="2">
              <a:tabLst>
                <a:tab pos="1252538" algn="l"/>
                <a:tab pos="2600325" algn="l"/>
                <a:tab pos="3232150" algn="l"/>
                <a:tab pos="4484688" algn="l"/>
              </a:tabLst>
            </a:pPr>
            <a:r>
              <a:rPr lang="fr-FR" b="1" dirty="0"/>
              <a:t>	</a:t>
            </a:r>
            <a:r>
              <a:rPr lang="fr-FR" b="1" dirty="0" smtClean="0">
                <a:sym typeface="Wingdings" pitchFamily="2" charset="2"/>
              </a:rPr>
              <a:t> </a:t>
            </a:r>
            <a:r>
              <a:rPr lang="fr-FR" b="1" dirty="0"/>
              <a:t>Valeur :</a:t>
            </a:r>
            <a:br>
              <a:rPr lang="fr-FR" b="1" dirty="0"/>
            </a:br>
            <a:r>
              <a:rPr lang="fr-FR" b="1" dirty="0"/>
              <a:t>		</a:t>
            </a:r>
            <a:r>
              <a:rPr lang="fr-FR" b="1" dirty="0" smtClean="0"/>
              <a:t>. </a:t>
            </a:r>
            <a:r>
              <a:rPr lang="fr-FR" b="1" dirty="0"/>
              <a:t>1 à 2 strates </a:t>
            </a:r>
            <a:r>
              <a:rPr lang="fr-FR" b="1" dirty="0">
                <a:sym typeface="Wingdings" pitchFamily="2" charset="2"/>
              </a:rPr>
              <a:t></a:t>
            </a:r>
            <a:r>
              <a:rPr lang="fr-FR" b="1" dirty="0"/>
              <a:t> 0</a:t>
            </a:r>
            <a:br>
              <a:rPr lang="fr-FR" b="1" dirty="0"/>
            </a:br>
            <a:r>
              <a:rPr lang="fr-FR" b="1" dirty="0"/>
              <a:t>		</a:t>
            </a:r>
            <a:r>
              <a:rPr lang="fr-FR" b="1" dirty="0" smtClean="0"/>
              <a:t>. </a:t>
            </a:r>
            <a:r>
              <a:rPr lang="fr-FR" b="1" dirty="0"/>
              <a:t>3 strates </a:t>
            </a:r>
            <a:r>
              <a:rPr lang="fr-FR" b="1" dirty="0" smtClean="0"/>
              <a:t>  </a:t>
            </a:r>
            <a:r>
              <a:rPr lang="fr-FR" b="1" dirty="0">
                <a:sym typeface="Wingdings" pitchFamily="2" charset="2"/>
              </a:rPr>
              <a:t></a:t>
            </a:r>
            <a:r>
              <a:rPr lang="fr-FR" b="1" dirty="0"/>
              <a:t> 2 </a:t>
            </a:r>
            <a:br>
              <a:rPr lang="fr-FR" b="1" dirty="0"/>
            </a:br>
            <a:r>
              <a:rPr lang="fr-FR" b="1" dirty="0"/>
              <a:t>		</a:t>
            </a:r>
            <a:r>
              <a:rPr lang="fr-FR" b="1" dirty="0" smtClean="0"/>
              <a:t>. </a:t>
            </a:r>
            <a:r>
              <a:rPr lang="fr-FR" b="1" dirty="0"/>
              <a:t>4 strates       </a:t>
            </a:r>
            <a:r>
              <a:rPr lang="fr-FR" b="1" dirty="0">
                <a:sym typeface="Wingdings" pitchFamily="2" charset="2"/>
              </a:rPr>
              <a:t></a:t>
            </a:r>
            <a:r>
              <a:rPr lang="fr-FR" b="1" dirty="0"/>
              <a:t> 5</a:t>
            </a:r>
          </a:p>
          <a:p>
            <a:pPr lvl="1">
              <a:tabLst>
                <a:tab pos="1252538" algn="l"/>
                <a:tab pos="2600325" algn="l"/>
                <a:tab pos="3232150" algn="l"/>
                <a:tab pos="4484688" algn="l"/>
              </a:tabLst>
            </a:pPr>
            <a:endParaRPr lang="fr-FR" b="1" dirty="0">
              <a:solidFill>
                <a:srgbClr val="FFDE81"/>
              </a:solidFill>
            </a:endParaRPr>
          </a:p>
        </p:txBody>
      </p:sp>
      <p:pic>
        <p:nvPicPr>
          <p:cNvPr id="984069" name="Picture 5" descr="IBP fiche définition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1025" y="1316038"/>
            <a:ext cx="3471863" cy="506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21"/>
          <p:cNvSpPr>
            <a:spLocks noGrp="1" noChangeArrowheads="1"/>
          </p:cNvSpPr>
          <p:nvPr>
            <p:ph type="title"/>
          </p:nvPr>
        </p:nvSpPr>
        <p:spPr>
          <a:xfrm>
            <a:off x="376238" y="88612"/>
            <a:ext cx="8767762" cy="584775"/>
          </a:xfrm>
          <a:noFill/>
        </p:spPr>
        <p:txBody>
          <a:bodyPr vert="horz" wrap="square" rtlCol="0" anchor="ctr">
            <a:sp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l" fontAlgn="base">
              <a:spcAft>
                <a:spcPct val="0"/>
              </a:spcAft>
            </a:pPr>
            <a:r>
              <a:rPr lang="fr-FR" sz="3200" dirty="0" smtClean="0">
                <a:solidFill>
                  <a:schemeClr val="accent4">
                    <a:lumMod val="75000"/>
                  </a:schemeClr>
                </a:solidFill>
                <a:latin typeface="Arial" charset="0"/>
                <a:ea typeface="+mn-ea"/>
                <a:cs typeface="+mn-cs"/>
              </a:rPr>
              <a:t>IV. Description </a:t>
            </a:r>
            <a:r>
              <a:rPr lang="fr-FR" sz="3200" dirty="0">
                <a:solidFill>
                  <a:schemeClr val="accent4">
                    <a:lumMod val="75000"/>
                  </a:schemeClr>
                </a:solidFill>
                <a:latin typeface="Arial" charset="0"/>
                <a:ea typeface="+mn-ea"/>
                <a:cs typeface="+mn-cs"/>
              </a:rPr>
              <a:t>de l’outil IBP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406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40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40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40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40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40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4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40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4066" grpId="0" build="p" bldLvl="2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42" name="Rectangle 2"/>
          <p:cNvSpPr>
            <a:spLocks noGrp="1" noChangeArrowheads="1"/>
          </p:cNvSpPr>
          <p:nvPr>
            <p:ph idx="1"/>
          </p:nvPr>
        </p:nvSpPr>
        <p:spPr>
          <a:xfrm>
            <a:off x="0" y="765175"/>
            <a:ext cx="9144000" cy="5724525"/>
          </a:xfrm>
        </p:spPr>
        <p:txBody>
          <a:bodyPr/>
          <a:lstStyle/>
          <a:p>
            <a:pPr lvl="1"/>
            <a:r>
              <a:rPr lang="fr-FR"/>
              <a:t>Ex : continuité temporelle de l’état boisé </a:t>
            </a:r>
          </a:p>
          <a:p>
            <a:pPr lvl="2"/>
            <a:r>
              <a:rPr lang="fr-FR"/>
              <a:t>Carte de Cassini</a:t>
            </a:r>
          </a:p>
          <a:p>
            <a:pPr lvl="3"/>
            <a:r>
              <a:rPr lang="fr-FR"/>
              <a:t>Aubusson n°13</a:t>
            </a:r>
            <a:br>
              <a:rPr lang="fr-FR"/>
            </a:br>
            <a:r>
              <a:rPr lang="fr-FR"/>
              <a:t>levées :1760-1761</a:t>
            </a:r>
            <a:br>
              <a:rPr lang="fr-FR"/>
            </a:br>
            <a:r>
              <a:rPr lang="fr-FR"/>
              <a:t>publication : 1763</a:t>
            </a:r>
          </a:p>
          <a:p>
            <a:pPr lvl="1"/>
            <a:endParaRPr lang="fr-FR"/>
          </a:p>
          <a:p>
            <a:pPr lvl="1"/>
            <a:endParaRPr lang="fr-FR"/>
          </a:p>
          <a:p>
            <a:pPr lvl="1"/>
            <a:endParaRPr lang="fr-FR"/>
          </a:p>
          <a:p>
            <a:pPr lvl="1"/>
            <a:endParaRPr lang="fr-FR"/>
          </a:p>
          <a:p>
            <a:endParaRPr lang="fr-FR"/>
          </a:p>
          <a:p>
            <a:pPr lvl="1"/>
            <a:endParaRPr lang="fr-FR" b="0"/>
          </a:p>
          <a:p>
            <a:pPr lvl="1"/>
            <a:endParaRPr lang="fr-FR"/>
          </a:p>
          <a:p>
            <a:pPr lvl="2"/>
            <a:r>
              <a:rPr lang="fr-FR"/>
              <a:t>Carte de l’Etat-Major</a:t>
            </a:r>
          </a:p>
          <a:p>
            <a:pPr lvl="3"/>
            <a:r>
              <a:rPr lang="fr-FR" sz="1600"/>
              <a:t>Entre 1825 et 1866</a:t>
            </a:r>
          </a:p>
        </p:txBody>
      </p:sp>
      <p:pic>
        <p:nvPicPr>
          <p:cNvPr id="1085450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8475" y="4100513"/>
            <a:ext cx="4835525" cy="270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5451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775" y="1284288"/>
            <a:ext cx="4848225" cy="277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5452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20963"/>
            <a:ext cx="4195763" cy="300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1"/>
          <p:cNvSpPr>
            <a:spLocks noGrp="1" noChangeArrowheads="1"/>
          </p:cNvSpPr>
          <p:nvPr>
            <p:ph type="title"/>
          </p:nvPr>
        </p:nvSpPr>
        <p:spPr>
          <a:xfrm>
            <a:off x="376238" y="88612"/>
            <a:ext cx="8767762" cy="584775"/>
          </a:xfrm>
          <a:noFill/>
        </p:spPr>
        <p:txBody>
          <a:bodyPr vert="horz" wrap="square" rtlCol="0" anchor="ctr">
            <a:sp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l" fontAlgn="base">
              <a:spcAft>
                <a:spcPct val="0"/>
              </a:spcAft>
            </a:pPr>
            <a:r>
              <a:rPr lang="fr-FR" sz="3200" dirty="0" smtClean="0">
                <a:solidFill>
                  <a:schemeClr val="accent4">
                    <a:lumMod val="75000"/>
                  </a:schemeClr>
                </a:solidFill>
                <a:latin typeface="Arial" charset="0"/>
                <a:ea typeface="+mn-ea"/>
                <a:cs typeface="+mn-cs"/>
              </a:rPr>
              <a:t>IV. Description </a:t>
            </a:r>
            <a:r>
              <a:rPr lang="fr-FR" sz="3200" dirty="0">
                <a:solidFill>
                  <a:schemeClr val="accent4">
                    <a:lumMod val="75000"/>
                  </a:schemeClr>
                </a:solidFill>
                <a:latin typeface="Arial" charset="0"/>
                <a:ea typeface="+mn-ea"/>
                <a:cs typeface="+mn-cs"/>
              </a:rPr>
              <a:t>de l’outil IBP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1256f96829dc431e1cef7e4ac1e2fd4c5a78cbf4"/>
</p:tagLst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modèle présentation PG">
  <a:themeElements>
    <a:clrScheme name="1_modèle présentation PG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modèle présentation PG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modèle présentation PG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èle présentation PG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èle présentation PG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èle présentation PG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èle présentation PG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èle présentation PG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résentation PG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résentation PG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résentation PG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résentation PG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résentation PG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résentation PG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Apex">
    <a:dk1>
      <a:sysClr val="windowText" lastClr="000000"/>
    </a:dk1>
    <a:lt1>
      <a:sysClr val="window" lastClr="FFFFFF"/>
    </a:lt1>
    <a:dk2>
      <a:srgbClr val="69676D"/>
    </a:dk2>
    <a:lt2>
      <a:srgbClr val="C9C2D1"/>
    </a:lt2>
    <a:accent1>
      <a:srgbClr val="CEB966"/>
    </a:accent1>
    <a:accent2>
      <a:srgbClr val="9CB084"/>
    </a:accent2>
    <a:accent3>
      <a:srgbClr val="6BB1C9"/>
    </a:accent3>
    <a:accent4>
      <a:srgbClr val="6585CF"/>
    </a:accent4>
    <a:accent5>
      <a:srgbClr val="7E6BC9"/>
    </a:accent5>
    <a:accent6>
      <a:srgbClr val="A379BB"/>
    </a:accent6>
    <a:hlink>
      <a:srgbClr val="410082"/>
    </a:hlink>
    <a:folHlink>
      <a:srgbClr val="932968"/>
    </a:folHlink>
  </a:clrScheme>
</a:themeOverride>
</file>

<file path=ppt/theme/themeOverride10.xml><?xml version="1.0" encoding="utf-8"?>
<a:themeOverride xmlns:a="http://schemas.openxmlformats.org/drawingml/2006/main">
  <a:clrScheme name="Apex">
    <a:dk1>
      <a:sysClr val="windowText" lastClr="000000"/>
    </a:dk1>
    <a:lt1>
      <a:sysClr val="window" lastClr="FFFFFF"/>
    </a:lt1>
    <a:dk2>
      <a:srgbClr val="69676D"/>
    </a:dk2>
    <a:lt2>
      <a:srgbClr val="C9C2D1"/>
    </a:lt2>
    <a:accent1>
      <a:srgbClr val="CEB966"/>
    </a:accent1>
    <a:accent2>
      <a:srgbClr val="9CB084"/>
    </a:accent2>
    <a:accent3>
      <a:srgbClr val="6BB1C9"/>
    </a:accent3>
    <a:accent4>
      <a:srgbClr val="6585CF"/>
    </a:accent4>
    <a:accent5>
      <a:srgbClr val="7E6BC9"/>
    </a:accent5>
    <a:accent6>
      <a:srgbClr val="A379BB"/>
    </a:accent6>
    <a:hlink>
      <a:srgbClr val="410082"/>
    </a:hlink>
    <a:folHlink>
      <a:srgbClr val="932968"/>
    </a:folHlink>
  </a:clrScheme>
</a:themeOverride>
</file>

<file path=ppt/theme/themeOverride11.xml><?xml version="1.0" encoding="utf-8"?>
<a:themeOverride xmlns:a="http://schemas.openxmlformats.org/drawingml/2006/main">
  <a:clrScheme name="Apex">
    <a:dk1>
      <a:sysClr val="windowText" lastClr="000000"/>
    </a:dk1>
    <a:lt1>
      <a:sysClr val="window" lastClr="FFFFFF"/>
    </a:lt1>
    <a:dk2>
      <a:srgbClr val="69676D"/>
    </a:dk2>
    <a:lt2>
      <a:srgbClr val="C9C2D1"/>
    </a:lt2>
    <a:accent1>
      <a:srgbClr val="CEB966"/>
    </a:accent1>
    <a:accent2>
      <a:srgbClr val="9CB084"/>
    </a:accent2>
    <a:accent3>
      <a:srgbClr val="6BB1C9"/>
    </a:accent3>
    <a:accent4>
      <a:srgbClr val="6585CF"/>
    </a:accent4>
    <a:accent5>
      <a:srgbClr val="7E6BC9"/>
    </a:accent5>
    <a:accent6>
      <a:srgbClr val="A379BB"/>
    </a:accent6>
    <a:hlink>
      <a:srgbClr val="410082"/>
    </a:hlink>
    <a:folHlink>
      <a:srgbClr val="932968"/>
    </a:folHlink>
  </a:clrScheme>
</a:themeOverride>
</file>

<file path=ppt/theme/themeOverride12.xml><?xml version="1.0" encoding="utf-8"?>
<a:themeOverride xmlns:a="http://schemas.openxmlformats.org/drawingml/2006/main">
  <a:clrScheme name="Apex">
    <a:dk1>
      <a:sysClr val="windowText" lastClr="000000"/>
    </a:dk1>
    <a:lt1>
      <a:sysClr val="window" lastClr="FFFFFF"/>
    </a:lt1>
    <a:dk2>
      <a:srgbClr val="69676D"/>
    </a:dk2>
    <a:lt2>
      <a:srgbClr val="C9C2D1"/>
    </a:lt2>
    <a:accent1>
      <a:srgbClr val="CEB966"/>
    </a:accent1>
    <a:accent2>
      <a:srgbClr val="9CB084"/>
    </a:accent2>
    <a:accent3>
      <a:srgbClr val="6BB1C9"/>
    </a:accent3>
    <a:accent4>
      <a:srgbClr val="6585CF"/>
    </a:accent4>
    <a:accent5>
      <a:srgbClr val="7E6BC9"/>
    </a:accent5>
    <a:accent6>
      <a:srgbClr val="A379BB"/>
    </a:accent6>
    <a:hlink>
      <a:srgbClr val="410082"/>
    </a:hlink>
    <a:folHlink>
      <a:srgbClr val="932968"/>
    </a:folHlink>
  </a:clrScheme>
</a:themeOverride>
</file>

<file path=ppt/theme/themeOverride13.xml><?xml version="1.0" encoding="utf-8"?>
<a:themeOverride xmlns:a="http://schemas.openxmlformats.org/drawingml/2006/main">
  <a:clrScheme name="Apex">
    <a:dk1>
      <a:sysClr val="windowText" lastClr="000000"/>
    </a:dk1>
    <a:lt1>
      <a:sysClr val="window" lastClr="FFFFFF"/>
    </a:lt1>
    <a:dk2>
      <a:srgbClr val="69676D"/>
    </a:dk2>
    <a:lt2>
      <a:srgbClr val="C9C2D1"/>
    </a:lt2>
    <a:accent1>
      <a:srgbClr val="CEB966"/>
    </a:accent1>
    <a:accent2>
      <a:srgbClr val="9CB084"/>
    </a:accent2>
    <a:accent3>
      <a:srgbClr val="6BB1C9"/>
    </a:accent3>
    <a:accent4>
      <a:srgbClr val="6585CF"/>
    </a:accent4>
    <a:accent5>
      <a:srgbClr val="7E6BC9"/>
    </a:accent5>
    <a:accent6>
      <a:srgbClr val="A379BB"/>
    </a:accent6>
    <a:hlink>
      <a:srgbClr val="410082"/>
    </a:hlink>
    <a:folHlink>
      <a:srgbClr val="932968"/>
    </a:folHlink>
  </a:clrScheme>
</a:themeOverride>
</file>

<file path=ppt/theme/themeOverride14.xml><?xml version="1.0" encoding="utf-8"?>
<a:themeOverride xmlns:a="http://schemas.openxmlformats.org/drawingml/2006/main">
  <a:clrScheme name="Apex">
    <a:dk1>
      <a:sysClr val="windowText" lastClr="000000"/>
    </a:dk1>
    <a:lt1>
      <a:sysClr val="window" lastClr="FFFFFF"/>
    </a:lt1>
    <a:dk2>
      <a:srgbClr val="69676D"/>
    </a:dk2>
    <a:lt2>
      <a:srgbClr val="C9C2D1"/>
    </a:lt2>
    <a:accent1>
      <a:srgbClr val="CEB966"/>
    </a:accent1>
    <a:accent2>
      <a:srgbClr val="9CB084"/>
    </a:accent2>
    <a:accent3>
      <a:srgbClr val="6BB1C9"/>
    </a:accent3>
    <a:accent4>
      <a:srgbClr val="6585CF"/>
    </a:accent4>
    <a:accent5>
      <a:srgbClr val="7E6BC9"/>
    </a:accent5>
    <a:accent6>
      <a:srgbClr val="A379BB"/>
    </a:accent6>
    <a:hlink>
      <a:srgbClr val="410082"/>
    </a:hlink>
    <a:folHlink>
      <a:srgbClr val="932968"/>
    </a:folHlink>
  </a:clrScheme>
</a:themeOverride>
</file>

<file path=ppt/theme/themeOverride15.xml><?xml version="1.0" encoding="utf-8"?>
<a:themeOverride xmlns:a="http://schemas.openxmlformats.org/drawingml/2006/main">
  <a:clrScheme name="Apex">
    <a:dk1>
      <a:sysClr val="windowText" lastClr="000000"/>
    </a:dk1>
    <a:lt1>
      <a:sysClr val="window" lastClr="FFFFFF"/>
    </a:lt1>
    <a:dk2>
      <a:srgbClr val="69676D"/>
    </a:dk2>
    <a:lt2>
      <a:srgbClr val="C9C2D1"/>
    </a:lt2>
    <a:accent1>
      <a:srgbClr val="CEB966"/>
    </a:accent1>
    <a:accent2>
      <a:srgbClr val="9CB084"/>
    </a:accent2>
    <a:accent3>
      <a:srgbClr val="6BB1C9"/>
    </a:accent3>
    <a:accent4>
      <a:srgbClr val="6585CF"/>
    </a:accent4>
    <a:accent5>
      <a:srgbClr val="7E6BC9"/>
    </a:accent5>
    <a:accent6>
      <a:srgbClr val="A379BB"/>
    </a:accent6>
    <a:hlink>
      <a:srgbClr val="410082"/>
    </a:hlink>
    <a:folHlink>
      <a:srgbClr val="932968"/>
    </a:folHlink>
  </a:clrScheme>
</a:themeOverride>
</file>

<file path=ppt/theme/themeOverride16.xml><?xml version="1.0" encoding="utf-8"?>
<a:themeOverride xmlns:a="http://schemas.openxmlformats.org/drawingml/2006/main">
  <a:clrScheme name="Apex">
    <a:dk1>
      <a:sysClr val="windowText" lastClr="000000"/>
    </a:dk1>
    <a:lt1>
      <a:sysClr val="window" lastClr="FFFFFF"/>
    </a:lt1>
    <a:dk2>
      <a:srgbClr val="69676D"/>
    </a:dk2>
    <a:lt2>
      <a:srgbClr val="C9C2D1"/>
    </a:lt2>
    <a:accent1>
      <a:srgbClr val="CEB966"/>
    </a:accent1>
    <a:accent2>
      <a:srgbClr val="9CB084"/>
    </a:accent2>
    <a:accent3>
      <a:srgbClr val="6BB1C9"/>
    </a:accent3>
    <a:accent4>
      <a:srgbClr val="6585CF"/>
    </a:accent4>
    <a:accent5>
      <a:srgbClr val="7E6BC9"/>
    </a:accent5>
    <a:accent6>
      <a:srgbClr val="A379BB"/>
    </a:accent6>
    <a:hlink>
      <a:srgbClr val="410082"/>
    </a:hlink>
    <a:folHlink>
      <a:srgbClr val="932968"/>
    </a:folHlink>
  </a:clrScheme>
</a:themeOverride>
</file>

<file path=ppt/theme/themeOverride2.xml><?xml version="1.0" encoding="utf-8"?>
<a:themeOverride xmlns:a="http://schemas.openxmlformats.org/drawingml/2006/main">
  <a:clrScheme name="Apex">
    <a:dk1>
      <a:sysClr val="windowText" lastClr="000000"/>
    </a:dk1>
    <a:lt1>
      <a:sysClr val="window" lastClr="FFFFFF"/>
    </a:lt1>
    <a:dk2>
      <a:srgbClr val="69676D"/>
    </a:dk2>
    <a:lt2>
      <a:srgbClr val="C9C2D1"/>
    </a:lt2>
    <a:accent1>
      <a:srgbClr val="CEB966"/>
    </a:accent1>
    <a:accent2>
      <a:srgbClr val="9CB084"/>
    </a:accent2>
    <a:accent3>
      <a:srgbClr val="6BB1C9"/>
    </a:accent3>
    <a:accent4>
      <a:srgbClr val="6585CF"/>
    </a:accent4>
    <a:accent5>
      <a:srgbClr val="7E6BC9"/>
    </a:accent5>
    <a:accent6>
      <a:srgbClr val="A379BB"/>
    </a:accent6>
    <a:hlink>
      <a:srgbClr val="410082"/>
    </a:hlink>
    <a:folHlink>
      <a:srgbClr val="932968"/>
    </a:folHlink>
  </a:clrScheme>
</a:themeOverride>
</file>

<file path=ppt/theme/themeOverride3.xml><?xml version="1.0" encoding="utf-8"?>
<a:themeOverride xmlns:a="http://schemas.openxmlformats.org/drawingml/2006/main">
  <a:clrScheme name="Apex">
    <a:dk1>
      <a:sysClr val="windowText" lastClr="000000"/>
    </a:dk1>
    <a:lt1>
      <a:sysClr val="window" lastClr="FFFFFF"/>
    </a:lt1>
    <a:dk2>
      <a:srgbClr val="69676D"/>
    </a:dk2>
    <a:lt2>
      <a:srgbClr val="C9C2D1"/>
    </a:lt2>
    <a:accent1>
      <a:srgbClr val="CEB966"/>
    </a:accent1>
    <a:accent2>
      <a:srgbClr val="9CB084"/>
    </a:accent2>
    <a:accent3>
      <a:srgbClr val="6BB1C9"/>
    </a:accent3>
    <a:accent4>
      <a:srgbClr val="6585CF"/>
    </a:accent4>
    <a:accent5>
      <a:srgbClr val="7E6BC9"/>
    </a:accent5>
    <a:accent6>
      <a:srgbClr val="A379BB"/>
    </a:accent6>
    <a:hlink>
      <a:srgbClr val="410082"/>
    </a:hlink>
    <a:folHlink>
      <a:srgbClr val="932968"/>
    </a:folHlink>
  </a:clrScheme>
</a:themeOverride>
</file>

<file path=ppt/theme/themeOverride4.xml><?xml version="1.0" encoding="utf-8"?>
<a:themeOverride xmlns:a="http://schemas.openxmlformats.org/drawingml/2006/main">
  <a:clrScheme name="Apex">
    <a:dk1>
      <a:sysClr val="windowText" lastClr="000000"/>
    </a:dk1>
    <a:lt1>
      <a:sysClr val="window" lastClr="FFFFFF"/>
    </a:lt1>
    <a:dk2>
      <a:srgbClr val="69676D"/>
    </a:dk2>
    <a:lt2>
      <a:srgbClr val="C9C2D1"/>
    </a:lt2>
    <a:accent1>
      <a:srgbClr val="CEB966"/>
    </a:accent1>
    <a:accent2>
      <a:srgbClr val="9CB084"/>
    </a:accent2>
    <a:accent3>
      <a:srgbClr val="6BB1C9"/>
    </a:accent3>
    <a:accent4>
      <a:srgbClr val="6585CF"/>
    </a:accent4>
    <a:accent5>
      <a:srgbClr val="7E6BC9"/>
    </a:accent5>
    <a:accent6>
      <a:srgbClr val="A379BB"/>
    </a:accent6>
    <a:hlink>
      <a:srgbClr val="410082"/>
    </a:hlink>
    <a:folHlink>
      <a:srgbClr val="932968"/>
    </a:folHlink>
  </a:clrScheme>
</a:themeOverride>
</file>

<file path=ppt/theme/themeOverride5.xml><?xml version="1.0" encoding="utf-8"?>
<a:themeOverride xmlns:a="http://schemas.openxmlformats.org/drawingml/2006/main">
  <a:clrScheme name="Apex">
    <a:dk1>
      <a:sysClr val="windowText" lastClr="000000"/>
    </a:dk1>
    <a:lt1>
      <a:sysClr val="window" lastClr="FFFFFF"/>
    </a:lt1>
    <a:dk2>
      <a:srgbClr val="69676D"/>
    </a:dk2>
    <a:lt2>
      <a:srgbClr val="C9C2D1"/>
    </a:lt2>
    <a:accent1>
      <a:srgbClr val="CEB966"/>
    </a:accent1>
    <a:accent2>
      <a:srgbClr val="9CB084"/>
    </a:accent2>
    <a:accent3>
      <a:srgbClr val="6BB1C9"/>
    </a:accent3>
    <a:accent4>
      <a:srgbClr val="6585CF"/>
    </a:accent4>
    <a:accent5>
      <a:srgbClr val="7E6BC9"/>
    </a:accent5>
    <a:accent6>
      <a:srgbClr val="A379BB"/>
    </a:accent6>
    <a:hlink>
      <a:srgbClr val="410082"/>
    </a:hlink>
    <a:folHlink>
      <a:srgbClr val="932968"/>
    </a:folHlink>
  </a:clrScheme>
</a:themeOverride>
</file>

<file path=ppt/theme/themeOverride6.xml><?xml version="1.0" encoding="utf-8"?>
<a:themeOverride xmlns:a="http://schemas.openxmlformats.org/drawingml/2006/main">
  <a:clrScheme name="Apex">
    <a:dk1>
      <a:sysClr val="windowText" lastClr="000000"/>
    </a:dk1>
    <a:lt1>
      <a:sysClr val="window" lastClr="FFFFFF"/>
    </a:lt1>
    <a:dk2>
      <a:srgbClr val="69676D"/>
    </a:dk2>
    <a:lt2>
      <a:srgbClr val="C9C2D1"/>
    </a:lt2>
    <a:accent1>
      <a:srgbClr val="CEB966"/>
    </a:accent1>
    <a:accent2>
      <a:srgbClr val="9CB084"/>
    </a:accent2>
    <a:accent3>
      <a:srgbClr val="6BB1C9"/>
    </a:accent3>
    <a:accent4>
      <a:srgbClr val="6585CF"/>
    </a:accent4>
    <a:accent5>
      <a:srgbClr val="7E6BC9"/>
    </a:accent5>
    <a:accent6>
      <a:srgbClr val="A379BB"/>
    </a:accent6>
    <a:hlink>
      <a:srgbClr val="410082"/>
    </a:hlink>
    <a:folHlink>
      <a:srgbClr val="932968"/>
    </a:folHlink>
  </a:clrScheme>
</a:themeOverride>
</file>

<file path=ppt/theme/themeOverride7.xml><?xml version="1.0" encoding="utf-8"?>
<a:themeOverride xmlns:a="http://schemas.openxmlformats.org/drawingml/2006/main">
  <a:clrScheme name="Apex">
    <a:dk1>
      <a:sysClr val="windowText" lastClr="000000"/>
    </a:dk1>
    <a:lt1>
      <a:sysClr val="window" lastClr="FFFFFF"/>
    </a:lt1>
    <a:dk2>
      <a:srgbClr val="69676D"/>
    </a:dk2>
    <a:lt2>
      <a:srgbClr val="C9C2D1"/>
    </a:lt2>
    <a:accent1>
      <a:srgbClr val="CEB966"/>
    </a:accent1>
    <a:accent2>
      <a:srgbClr val="9CB084"/>
    </a:accent2>
    <a:accent3>
      <a:srgbClr val="6BB1C9"/>
    </a:accent3>
    <a:accent4>
      <a:srgbClr val="6585CF"/>
    </a:accent4>
    <a:accent5>
      <a:srgbClr val="7E6BC9"/>
    </a:accent5>
    <a:accent6>
      <a:srgbClr val="A379BB"/>
    </a:accent6>
    <a:hlink>
      <a:srgbClr val="410082"/>
    </a:hlink>
    <a:folHlink>
      <a:srgbClr val="932968"/>
    </a:folHlink>
  </a:clrScheme>
</a:themeOverride>
</file>

<file path=ppt/theme/themeOverride8.xml><?xml version="1.0" encoding="utf-8"?>
<a:themeOverride xmlns:a="http://schemas.openxmlformats.org/drawingml/2006/main">
  <a:clrScheme name="Apex">
    <a:dk1>
      <a:sysClr val="windowText" lastClr="000000"/>
    </a:dk1>
    <a:lt1>
      <a:sysClr val="window" lastClr="FFFFFF"/>
    </a:lt1>
    <a:dk2>
      <a:srgbClr val="69676D"/>
    </a:dk2>
    <a:lt2>
      <a:srgbClr val="C9C2D1"/>
    </a:lt2>
    <a:accent1>
      <a:srgbClr val="CEB966"/>
    </a:accent1>
    <a:accent2>
      <a:srgbClr val="9CB084"/>
    </a:accent2>
    <a:accent3>
      <a:srgbClr val="6BB1C9"/>
    </a:accent3>
    <a:accent4>
      <a:srgbClr val="6585CF"/>
    </a:accent4>
    <a:accent5>
      <a:srgbClr val="7E6BC9"/>
    </a:accent5>
    <a:accent6>
      <a:srgbClr val="A379BB"/>
    </a:accent6>
    <a:hlink>
      <a:srgbClr val="410082"/>
    </a:hlink>
    <a:folHlink>
      <a:srgbClr val="932968"/>
    </a:folHlink>
  </a:clrScheme>
</a:themeOverride>
</file>

<file path=ppt/theme/themeOverride9.xml><?xml version="1.0" encoding="utf-8"?>
<a:themeOverride xmlns:a="http://schemas.openxmlformats.org/drawingml/2006/main">
  <a:clrScheme name="Apex">
    <a:dk1>
      <a:sysClr val="windowText" lastClr="000000"/>
    </a:dk1>
    <a:lt1>
      <a:sysClr val="window" lastClr="FFFFFF"/>
    </a:lt1>
    <a:dk2>
      <a:srgbClr val="69676D"/>
    </a:dk2>
    <a:lt2>
      <a:srgbClr val="C9C2D1"/>
    </a:lt2>
    <a:accent1>
      <a:srgbClr val="CEB966"/>
    </a:accent1>
    <a:accent2>
      <a:srgbClr val="9CB084"/>
    </a:accent2>
    <a:accent3>
      <a:srgbClr val="6BB1C9"/>
    </a:accent3>
    <a:accent4>
      <a:srgbClr val="6585CF"/>
    </a:accent4>
    <a:accent5>
      <a:srgbClr val="7E6BC9"/>
    </a:accent5>
    <a:accent6>
      <a:srgbClr val="A379BB"/>
    </a:accent6>
    <a:hlink>
      <a:srgbClr val="410082"/>
    </a:hlink>
    <a:folHlink>
      <a:srgbClr val="93296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9286</TotalTime>
  <Words>644</Words>
  <Application>Microsoft Office PowerPoint</Application>
  <PresentationFormat>Affichage à l'écran (4:3)</PresentationFormat>
  <Paragraphs>202</Paragraphs>
  <Slides>17</Slides>
  <Notes>11</Notes>
  <HiddenSlides>1</HiddenSlides>
  <MMClips>0</MMClips>
  <ScaleCrop>false</ScaleCrop>
  <HeadingPairs>
    <vt:vector size="8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2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8" baseType="lpstr">
      <vt:lpstr>Arial</vt:lpstr>
      <vt:lpstr>Book Antiqua</vt:lpstr>
      <vt:lpstr>Lucida Sans</vt:lpstr>
      <vt:lpstr>Times New Roman</vt:lpstr>
      <vt:lpstr>Webdings</vt:lpstr>
      <vt:lpstr>Wingdings</vt:lpstr>
      <vt:lpstr>Wingdings 2</vt:lpstr>
      <vt:lpstr>Wingdings 3</vt:lpstr>
      <vt:lpstr>1_modèle présentation PG</vt:lpstr>
      <vt:lpstr>1_Apex</vt:lpstr>
      <vt:lpstr>Acrobat Document</vt:lpstr>
      <vt:lpstr>L’Indice de Biodiversité Potentielle (IBP)  --- EXPO 17 maI 2015</vt:lpstr>
      <vt:lpstr>Présentation PowerPoint</vt:lpstr>
      <vt:lpstr>II. Pourquoi l’IBP ? Indicateur indirect de la biodiversité</vt:lpstr>
      <vt:lpstr>III. Historique de l’IBP</vt:lpstr>
      <vt:lpstr>II. Description de l’outil IBP</vt:lpstr>
      <vt:lpstr>Présentation PowerPoint</vt:lpstr>
      <vt:lpstr>Présentation PowerPoint</vt:lpstr>
      <vt:lpstr>IV. Description de l’outil IBP</vt:lpstr>
      <vt:lpstr>IV. Description de l’outil IBP</vt:lpstr>
      <vt:lpstr>IV. Description de l’outil IBP</vt:lpstr>
      <vt:lpstr>V. Aides au diagnostic IBP</vt:lpstr>
      <vt:lpstr>V. Aides au diagnostic IBP</vt:lpstr>
      <vt:lpstr>III. Place de l’IBP dans le diagnostic d’une parcelle forestière</vt:lpstr>
      <vt:lpstr>IV. De l’IBP aux préconisations</vt:lpstr>
      <vt:lpstr>VII Conclusion</vt:lpstr>
      <vt:lpstr>VII. Conclusion</vt:lpstr>
      <vt:lpstr>L’Indice de Biodiversité Potentielle (IBP)   EXPO 17 maI 2015</vt:lpstr>
    </vt:vector>
  </TitlesOfParts>
  <Company>SUF IDF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IBP :  Indice de Biodiversité Potentielle</dc:title>
  <dc:creator>Pierre Gonin</dc:creator>
  <cp:lastModifiedBy>Jean Yves MASSENET</cp:lastModifiedBy>
  <cp:revision>437</cp:revision>
  <cp:lastPrinted>2015-05-14T17:20:52Z</cp:lastPrinted>
  <dcterms:created xsi:type="dcterms:W3CDTF">2008-12-24T03:28:47Z</dcterms:created>
  <dcterms:modified xsi:type="dcterms:W3CDTF">2015-05-14T21:00:19Z</dcterms:modified>
</cp:coreProperties>
</file>